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1" r:id="rId6"/>
    <p:sldId id="269" r:id="rId7"/>
    <p:sldId id="267" r:id="rId8"/>
    <p:sldId id="261" r:id="rId9"/>
    <p:sldId id="262" r:id="rId10"/>
    <p:sldId id="263" r:id="rId11"/>
    <p:sldId id="270" r:id="rId12"/>
    <p:sldId id="264" r:id="rId13"/>
    <p:sldId id="265" r:id="rId14"/>
    <p:sldId id="272" r:id="rId15"/>
    <p:sldId id="266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19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80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74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08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39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174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81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24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02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09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75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68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BE3EC-8F20-41C2-B6EC-61D13A1F6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1233055"/>
            <a:ext cx="10782300" cy="28902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6000" dirty="0">
                <a:latin typeface="Bahnschrift SemiBold" panose="020B0502040204020203" pitchFamily="34" charset="0"/>
              </a:rPr>
              <a:t>Сравнение различных реализаций алгоритмов трассировки лучей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093953-DAEB-4A89-91FB-A89F6BE97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4386072"/>
            <a:ext cx="9228201" cy="1645920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Bahnschrift Light" panose="020B0502040204020203" pitchFamily="34" charset="0"/>
              </a:rPr>
              <a:t>Научный руководитель: Парфенов Денис Васильевич, к.т.н., доцент</a:t>
            </a:r>
          </a:p>
          <a:p>
            <a:r>
              <a:rPr lang="ru-RU" sz="2000" dirty="0">
                <a:latin typeface="Bahnschrift Light" panose="020B0502040204020203" pitchFamily="34" charset="0"/>
              </a:rPr>
              <a:t>Исполнитель: Гогинян Борис </a:t>
            </a:r>
            <a:r>
              <a:rPr lang="ru-RU" sz="2000" dirty="0" smtClean="0">
                <a:latin typeface="Bahnschrift Light" panose="020B0502040204020203" pitchFamily="34" charset="0"/>
              </a:rPr>
              <a:t>Андреевич, </a:t>
            </a:r>
            <a:r>
              <a:rPr lang="ru-RU" sz="2000" dirty="0">
                <a:latin typeface="Bahnschrift Light" panose="020B0502040204020203" pitchFamily="34" charset="0"/>
              </a:rPr>
              <a:t>группа: </a:t>
            </a:r>
            <a:r>
              <a:rPr lang="ru-RU" sz="2000" dirty="0" smtClean="0">
                <a:latin typeface="Bahnschrift Light" panose="020B0502040204020203" pitchFamily="34" charset="0"/>
              </a:rPr>
              <a:t>КМБО-03-16</a:t>
            </a:r>
            <a:endParaRPr lang="ru-RU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0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A3298-A089-40DF-A9F5-023BDEB8D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сравнения рендеров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FD3BFE8-30C2-4401-8EA0-6683E69E9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06" y="1823006"/>
            <a:ext cx="6062047" cy="4041365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B1D0F25-3E3C-4BB1-9FF2-985B694A860F}"/>
              </a:ext>
            </a:extLst>
          </p:cNvPr>
          <p:cNvSpPr/>
          <p:nvPr/>
        </p:nvSpPr>
        <p:spPr>
          <a:xfrm>
            <a:off x="5180600" y="5864371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5</a:t>
            </a:r>
          </a:p>
        </p:txBody>
      </p:sp>
    </p:spTree>
    <p:extLst>
      <p:ext uri="{BB962C8B-B14F-4D97-AF65-F5344CB8AC3E}">
        <p14:creationId xmlns:p14="http://schemas.microsoft.com/office/powerpoint/2010/main" val="629477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solidFill>
                  <a:srgbClr val="50B4C8"/>
                </a:solidFill>
                <a:latin typeface="Bahnschrift SemiBold" panose="020B0502040204020203" pitchFamily="34" charset="0"/>
              </a:rPr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1771594"/>
            <a:ext cx="2023144" cy="399010"/>
          </a:xfrm>
        </p:spPr>
        <p:txBody>
          <a:bodyPr/>
          <a:lstStyle/>
          <a:p>
            <a:pPr lvl="0" algn="ctr"/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</a:t>
            </a:r>
            <a:r>
              <a:rPr lang="ru-RU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 1</a:t>
            </a:r>
            <a:endParaRPr lang="ru-RU" sz="18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22" y="2293312"/>
            <a:ext cx="4026139" cy="41615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276" y="2293312"/>
            <a:ext cx="4065810" cy="415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3312"/>
            <a:ext cx="3994276" cy="412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040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325CD-74A3-412C-9D57-A322680D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>
                <a:latin typeface="Bahnschrift SemiBold" panose="020B0502040204020203" pitchFamily="34" charset="0"/>
              </a:rPr>
              <a:t>Результаты</a:t>
            </a:r>
            <a:endParaRPr lang="ru-RU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1398E4-44ED-4E61-AE76-B6BE4F719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031" y="749132"/>
            <a:ext cx="3246296" cy="420624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Bahnschrift Light" panose="020B0502040204020203" pitchFamily="34" charset="0"/>
              </a:rPr>
              <a:t>Средняя скорость роста:</a:t>
            </a:r>
          </a:p>
          <a:p>
            <a:pPr algn="ctr"/>
            <a:endParaRPr lang="ru-RU" sz="1800" dirty="0">
              <a:latin typeface="Bahnschrift Light" panose="020B0502040204020203" pitchFamily="34" charset="0"/>
            </a:endParaRPr>
          </a:p>
        </p:txBody>
      </p:sp>
      <p:sp>
        <p:nvSpPr>
          <p:cNvPr id="7" name="AutoShape 2" descr="data:image/png;base64,iVBORw0KGgoAAAANSUhEUgAAAzkAAAN7CAYAAABmglR+AAAABHNCSVQICAgIfAhkiAAAAAlwSFlzAAASdAAAEnQB3mYfeAAAADh0RVh0U29mdHdhcmUAbWF0cGxvdGxpYiB2ZXJzaW9uMy4yLjEsIGh0dHA6Ly9tYXRwbG90bGliLm9yZy+j8jraAAAgAElEQVR4nOzdeViUZds/8O/MsC8z7CKJgrhraYGGaaKJLGKpr/0stdwNe0qfFi310MwVs3LL17RNrPTJNLM3MRASzH1L69G0yFxQURkYYNiZmfv3x83MMMyAgOx8P8fhod5zzTXXjcvMyXle5yURBEEAERERERFRCyFt7AUQERERERHVJQY5RERERETUojDIISIiIiKiFoVBDhERERERtSgMcoiIiIiIqEVhkENERERERC0KgxwiIiIiImpRGOQQEREREVGLwiCHiIiIiIhaFAY5RERERETUojDIISIiIiKiFoVBDhERERERtSgMcoiIiOrJtWvXIJFIMHny5MZeChFRq8Igh4iIiIiIWhQGOURERERE1KIwyCEiojpTvjzr8uXLGDVqFNzc3ODo6IiBAwfiwIEDJuNjY2MhkUgQGxuL+Ph4DB48GAqFAhKJxDAmJycH8+fPR9euXWFnZwdXV1eEh4cjKSmp0nUcOHAATz/9NLy8vGBrawtfX1+MHDnS4nMSEhIwfPhweHh4wNbWFgEBAZg7dy6ys7PNxvr5+cHPzw/5+fmYO3cu2rdvD1tbW3Tq1AnvvfceBEEwjH333Xfh7+8PANi2bRskEonhR2xsbE2/tEREVANWjb0AIiJqea5evYr+/fvj4YcfRnR0NNLT07Fz505ERkZix44deO6550zG7969G/Hx8YiMjMTMmTNx/fp1AEB2djYGDBiAP/74A3379sVrr70GpVKJb7/9FmFhYfj4448RHR1tMtfixYuxdOlSODk5YdSoUfD19cXt27dx7NgxfP311wgNDTWMXbJkCd599124ublhxIgR8PLywu+//44PPvgA+/fvx/HjxyGXy03mLy0tRXh4OG7fvo3IyEhYWVlh7969mDdvHoqKirB48WIAwODBg5GdnY3169ejd+/eGDVqlGGOPn361OnXm4iIKhCIiIjqyNWrVwUAAgBhzpw5Jo+dPn1asLKyElxcXIScnBxBEARh69atAgBBIpEIP/30k9l8L730kgBAeOmllwSdTme4/tdffwlyuVywsbERrl69ariekJAgABD8/f2Fmzdvms2XlpZm+PXBgwcFAEL//v0FlUplMk6/rtdee83keocOHQQAQmRkpFBQUGC4fvfuXUGhUAgKhUIoKSkx+3pMmjSpiq8aERHVNZarERFRnVMoFHjnnXdMrgUFBWHChAnIzs7G999/b/LYyJEjERERYXKtpKQEX3/9NZycnBATE2NSwta5c2fMnj0bJSUl+PLLLw3XP/roIwDAhx9+iIceeshsXe3atTP8esOGDQCATz/9FC4uLibjJk+ejD59+mD79u0W72/Dhg2wt7c3/N7LywsjR45ETk4O/vzzT4vPISKihsNyNSIiqnOPPfYYnJ2dza4PHjwY27Ztw7lz5zBp0iTD9X79+pmN/fPPP1FQUIABAwbAzc3N7PGnnnoKy5cvx7lz5wzXTpw4AYlEYhYwWXL8+HFYW1tj165d2LVrl9njJSUlyMjIQGZmJtzd3Q3XFQoFOnXqZDbe19cXAKBSqe772kREVL8Y5BARUZ1r06aNxeve3t4AxGYClq6Xpx/Ttm1bi3Ppr5dvEJCdnQ1XV1eTLEtlMjMzodFosGTJkirH5eXlmQQ5FbM+elZW4luqVqu972sTEVH9YpBDRER17u7duxav37lzB4CYDSmvfCmann6M/jkVpaenm83l4uKCzMxMFBYW3jfQUSgU0Ol0yMrKqnIcERE1P9yTQ0REde7XX3+FWq02u56SkgIAePTRR+87R9euXeHg4IDffvvNYjvn5ORkAGJpnF5wcDAEQUB8fPx95w8ODoZKpcLFixfvO7a2ZDIZAGZ3iIgaGoMcIiKqczk5OVi6dKnJtTNnzmD79u1QKBQYPXr0feewsbHBhAkToFarsWjRIpPHrly5gg0bNsDa2hovvvii4fqsWbMAAG+++SZu3bplNmf5a6+//joAYMaMGbh9+7bZ2Pz8fJw4ceK+66yKq6srJBIJbty48UDzEBFRzbBcjYiI6tygQYPw2Wef4eTJkxgwYIDhnBydToctW7aYnT1TmVWrVuHw4cPYuHEjTp8+jSFDhhjOyVGr1di4caPhwE0ACAsLw8KFC7F8+XJ0797dcE7O3bt3ceTIEQQHBxsO4hw6dChWrVqF+fPno3Pnzhg+fDj8/f2Rl5eH69ev49ChQxg4cGC1skKVcXJywuOPP47Dhw9jwoQJ6NKlC2QyGZ555hk88sgjtZ6XiIiqxiCHiIjqnL+/PzZv3ox58+Zh8+bNKC4uxmOPPYZ33nkH4eHh1Z7Hzc0Nx48fR0xMDPbs2YM1a9bA3t4e/fr1w9y5cxEWFmb2nGXLlqF///7YsGED9u3bh/z8fHh5eSEoKAgTJ040Gfv2229jwIAB2LBhA44cOYIffvgBCoUCDz30EF566SWMHz/+gb8WX331FV5//XXEx8fjP//5DwRBQLt27RjkEBHVI4kgCEJjL4KIiFqGa9euwd/fH5MmTTJkTIiIiBoa9+QQEREREVGLwiCHiIiIiIhaFAY5RERERETUonBPDhERERERtSjM5BARERERUYvCIIeIiIiIiFoUBjlERERERNSi8DDQCrKzs3Ho0CH4+vrC1ta2sZdDRERERNSqFRcXIy0tDSEhIXBxcanWcxjkVHDo0CGMGjWqsZdBRERERETl7N27FyNHjqzWWAY5Ffj6+gIQv4idOnVqtHXk5eXh1KlT6NevH5ycnBptHQ2ltd0vUUPgvysiInoQTeV95O+//8aoUaMMn9Org0FOBfoStU6dOqFnz56Nto7c3FzcuXMH3bt3h1wub7R1NJTWdr9EDYH/roiI6EE0tfeRmmwlYeMBIiIiIiJqURjkEBERERFRi8Igh4iIiIiIWhQGOURERERE1KIwyCEiIiIiohaF3dVqSafT4e7duyguLoZOp6vz+UtLS+Hm5ob09HQolco6n7+paW332xxIpVLY2tqiTZs2kEr5/RAiIiJqPhjk1IJOp8ONGzdQWFgImUwGmUwGiURSp69hZWUFT09PWFm1jj+i1na/TZ0gCCgpKUFhYSGKi4vRvn17BjpERETUbPATZS3cvXsXhYWFcHNzg5eXV50HOACg1WqhVqvh7OwMmUxW5/M3Na3tfpsDQRBw7949ZGVl4e7du2jbtm1jL4mIiIioWvit2VooLi6GTCartwCHqCmQSCTw8vKCTCZDcXFxYy+HiIiIqNoY5NSCTqerlxI1oqZGIpFAJpPVy74zIiIiovrCIKeWGOBQa8G/60RERNTcMMghIiIiIqIWhUEOERERERG1KAxyiGph8uTJ8PPza+xlPLCWch9ERERE5THIIRN5eXlYvHgxIiIi4ObmBolEgtjYWLNxOp0OsbGxeOaZZ+Dr6wtHR0f06tULy5cvR1FRUaXzjxkzBsOHDze5lpSUhNDQULRv3x4uLi4IDAzEzp076/rWiIiIiKiVYJBDJpRKJZYuXYpLly6hd+/elY4rKCjAlClTkJGRgZkzZ2LdunXo168fFi9ejMjISAiCYPac0tJSJCYmIioqynBt69atCAsLg7W1NRYtWoT33nsPgwYNQlpaWr3cHxERERG1fDwMlEy0bdsW6enp8Pb2xpkzZ9C3b1+L42xsbHD06FE88cQThmszZsyAn58fFi9ejJ9//hmhoaEmzzl8+DDUarUhyLl27RpeeeUVzJo1C2vWrOFhoERERERUJ5jJIRO2trbw9va+7zgbGxuTAEdv9OjRAIBLly6ZPRYXF4cePXoY9oBs3rwZWq0WS5cuBSCWylnKAFXmhx9+QFRUFHx8fGBra4uAgAAsW7YMWq3WZNzgwYPRq1cvnD17Fk888QTs7e3h7++PzZs3m4xLSUmBRCLBzp07sWDBAnh7e8PR0RHPPPNMtTJLOp0O69atQ8+ePWFnZ4c2bdogOjoaKpXKZNyZM2cQHh4ODw8Pw1qmTp1aq7kA4KeffsKTTz4JR0dHODs7IyoqChcvXjQbt3fvXvTq1Qt2dnbo1asXvv/++/veExEREVFzxCCH6tSdO3cAAB4eHmaP7d+/32Q/TlJSErp164b9+/ejQ4cO8PX1hZeXFxYtWlStwydjY2Ph5OSEN954A+vXr0dgYCDeeecdzJs3z2ysSqXC8OHDERgYiNWrV6Ndu3Z4+eWX8cUXX5iNXbFiBeLi4vD2229j9uzZSExMRGhoKAoLC6tcT3R0NObOnYsBAwZg/fr1mDJlCrZv347w8HCUlpYCAO7du4ewsDBcu3YN8+bNw0cffYQJEybgxIkTNZ4LAL766itERUXByckJ7733HhYtWoQ//vgDAwcOxLVr1wzjDhw4gDFjxkAikSAmJgajRo3ClClTcObMmft+nYmIiIiaG5ar1aXXXgPOn6+TqaSCACetFlKZDKjtYYx9+gDr1tXJeqpr9erVkMvliIyMNLl+9epVXL58GR9//LHhWmpqKmQyGaZMmYI5c+agS5cuiI+Px/Lly6HRaBATE1Pla+3YsQP29vaG38+cORMzZ87Epk2bsHz5ctja2hoeu337Nj788EO88cYbAMQg4vHHH8f8+fPx4osvwtra2jA2KysLly5dgrOzMwDgsccew9ixY/Hpp59i9uzZFtdy5MgRfPbZZ9i+fTvGjx9vuD5kyBBERERg165dGD9+PI4dOwaVSoUDBw4gKCjIMG758uU1nisvLw+zZ8/G9OnT8cknnxjGTZo0CV27dsXKlSsN199++220adMGR44cgUKhAACEhIQgLCwMHTp0qPLrTERERNTcMMipS+fPA4cO1clUEjS/P5yVK1ciKSkJmzZtgouLi8ljcXFxUCgUGDhwoOFaXl4edDodVq1ahTlz5kCtVmPChAlQqVRYv349FixYYAg0LCkf4KjVahQXF+PJJ5/Eli1bcPnyZZPGCVZWVoiOjjb83sbGBtHR0Xj55Zdx9uxZBAcHGx6bOHGiyes+++yzaNu2Lfbv319pkLNr1y4oFAoMGzYMSqXScD0wMBBOTk5ITk7G+PHjDV+Xffv2oXfv3ibBVU3nSkxMRHZ2NsaNG2cyTiaT4fHHH0dycjIAID09HefPn8e8efMMAQ4ADBs2DD169EB+fn6lX2MiIiKi5qi5fY5u2vr0qbOpBEGAVquFTCaD5EEyOQ1k586dWLhwIaZNm4aXX37Z7PG4uDiEhYXBysr4V87e3h75+fkYN26cydhx48YhPj4e586dw6BBgyp9zYsXL2LhwoU4ePAgcnNzTR7Lyckx+b2Pjw8cHR1NrnXp0gWA2AChfJDTuXNnk3ESiQSdOnUyKf+qKDU1FTk5OfDy8rL4+L179wCI2ZMxY8ZgyZIlWLt2LQYPHoxRo0Zh/PjxhsxTdedKTU0FADz11FMWx8nlcgDA9evXLd4XAHTt2hW//vprpfdFRERE1BwxyKlLdVgaptNqkddMuo0lJiZi4sSJiIqKMtvMD4jtplNSUkxK1QAx8EhNTUWbNm1Mrus/3FvaZK+XnZ2NkJAQyOVyLF26FAEBAbCzs8Ovv/6Kt99+u1p7euqSTqeDl5cXtm/fbvFxT09PAGLAtHv3bpw4cQI//vgjEhISMHXqVHz44Yc4ceIEnJycqj2X/h6/+uori80iygeURERERK0JPwXRAzl58iRGjx6NoKAgfPvttxY/WB88eBDFxcVm+3QCAwORmpqKW7dumewLuX37NgDjh3lLUlJSkJmZiT179phke65evWpx/O3bt5Gfn2+Szfnrr78AwNDtTU+fIdETBAF///03HnnkkUrXExAQgKSkJAwYMMCkjK4ywcHBCA4OxooVK7Bjxw5MmDAB33zzDaZPn17tuQICAgCIQWHFdt3l6b+2Fe8LAP7888/7rpWIiIiouWF3Naq1S5cuISoqCn5+fti3b1+lH8j379+PoKAgs4zNc889BwD4/PPPDdd0Oh22bt0KNzc3BAYGVvra+uxW+ZbTJSUl2LRpk8XxGo0GW7ZsMRm7ZcsWeHp6mr3Ol19+CbVabfj97t27kZ6ebhaklTd27FhotVosW7bM4mtnZ2cDELNTFdtk9ykrKywuLq7RXOHh4ZDL5Vi5cqVJxzW9jIwMAOLZR3369MG2bdtMyvgSExPxxx9/VHpPRERERM0VMzlkZuPGjcjOzjZkVH788UfcvHkTADBr1iwoFAqo1WqEh4dDpVJh7ty5iIuLM5kjICAA/fv3ByAGOVOmTDF7nZEjR2Lo0KGIiYlBRkYGunTpgoSEBBw5cgRbtmwx6Y5W0RNPPAFXV1dMmjQJs2fPhkQiwVdffVXpOTs+Pj547733cO3aNXTp0gU7d+7E+fPn8cknn5ht/ndzc8PAgQMxZcoU3L17F+vWrUOnTp0wY8aMStcTEhKC6OhoxMTE4Pz58wgLC4O1tTVSU1Oxa9curF+/Hs8++yy2bduGTZs2YfTo0QgICIBarcann34KuVxuaK9d3bnkcjk+/vhjvPjii3jsscfw/PPPw9PTEzdu3EBcXBwGDBiAjRs3AgBiYmIQFRWFgQMHYurUqcjKysJHH32Enj17Ii8vr9L7IiIiImqWBDJx4cIFAYBw4cKFSsdcuXJFuHLlSr2uQ6PRCCqVStBoNPX6OpZ06NBBAGDxx9WrVwVBEISrV69WOgaAMGnSJEEQjF/PU6dOWXwttVot/Pvf/xa8vb0FGxsb4eGHHxa+/vrraq3z6NGjQnBwsGBvby/4+PgIb731lpCQkCAAEJKTkw3jQkJChJ49ewpnzpwR+vfvL9jZ2QkdOnQQNm7caDJfcnKyAED4z3/+I8yfP1/w8vIS7O3thaioKOH69esmYydNmiR06NDBbE2ffPKJEBgYKNjb2wvOzs7Cww8/LLz11lvC7du3BUEQhF9//VUYN26c0L59e8HW1lbw8vISRowYIZw5c6bGc5Vfd3h4uKBQKAQ7OzshICBAmDx5stmc3333ndC9e3fB1tZW6NGjh7Bnz55K76O8hvj7TvUjJydH2Lt3r5CTk9PYSyEiomaoqbyPVOfzeUUSQajBEfOtwMWLF9GrVy9cuHABPXv2tDjmn3/+AQB07Nix3tah1WqhbiaNB6qyevVqrFmzBunp6VV2iavP+x08eDCUSiUuXLhQ5biUlBQMGTIEu3btwrPPPluna2jOGuLvO9WP3NxcJCcnY8iQIYZue0RERNXVVN5HqvP5vCLuyaF65efnh7Vr19a+DTYRERERNQ5BgPONG5D+/Xdjr6TGuCeH6tXYsWMbewlEREREVF25uUBSEhAfD6effsJTN2+iZPJkYOvWxl5ZjTDIISIiIiJqrQQB+O03ID4e+Okn4NgxQKMBYCz5skpKEsc1o8qcJl+u9uuvv+KZZ56Bm5sbHBwc0KtXL2zYsMHweGlpKZYsWYKOHTvC1tYWHTt2xPLly6Ep+8MhSklJue9+HEDcuyMIAvfjEBERUcuWlQXs3AlMmQL4+ACPPgrMnw/88oshwIGtLTRDh+K/06ahYO/exl1vLTTpTM6BAwfw9NNP49FHH8WiRYvg5OSEK1euGNoZA8ALL7yAXbt2YerUqQgKCsKJEyewaNEi3LhxA5988kkjrp6IiIiIqAnQ6YCzZ43ZmpMnxWsVdekCREQAkZHAoEEo0GjwT3IyOnTu3KyyOEATDnJyc3MxceJEREVFYffu3ZBKzZNOp0+fxrfffotFixZh6dKlAICZM2fCw8MDa9aswauvvlrlKfVERERERC3SvXvAgQNiYJOQACiV5mMcHIChQ8XAJiICqNhJNTe3YdZaD5pskLNjxw7cvXsXK1asgFQqRX5+Puzt7U2CncOHDwMAnn/+eZPnPv/88/jwww+xc+dOBjlERERE1PJpNMCpU2KmJj5ezNxYOimmZ08xUxMRAQwcCFRx+Hpz1mSDnKSkJMjlcty6dQujRo3CX3/9BUdHR7z44otYu3Yt7OzsUFxcDACwt7c3ea6DgwMA4OzZs1W+xr1795CRkWFy7e+yFnl5eXnIrSR6LS0thZWVFbRaba3urTr0c9fnazQlre1+mxNBEKDRaCr990BNV35+vsnPRETUskjS02H188+wSkyEVXIyJDk5ZmMEuRyakBBoQkOhCQ2F0K6d8cHiYvFHJZrK+0heXl6Nn9Nkg5zU1FRoNBqMHDkS06ZNQ0xMDFJSUvDRRx8hOzsb//nPf9C1a1cAwNGjR+Hv7294rj7Dc+vWrSpfY9OmTViyZInFx06dOoU7d+5YfMzNzQ2enp5Qq9W1ubUaKSgoqPfXaEpa2/02B6WlpcjIyMDly5cbeylUS6dOnWrsJRARUR2QaDRwu3QJbc6dg9evv0J+7ZrFcdn+/rj32GO499hjyOraFYJV2Uf+1FTxRw019vvIjRs3avwciSBYymM1voCAAPzzzz+YOXMmPv74Y8P1mTNnYsuWLfjrr7/g6+uLbt26oaioCJs2bUJgYCBOnjyJf/3rX8jJyUGHDh0MmRlLKsvkjBo1CidOnED37t0tPi89PR1WVlbw8/Ork3u1RKvVoqCgAA4ODpDJZPX2Ok1Fa7vf5uTatWvQaDRo27ZtYy+Faig/Px+nTp1Cv3794Ojo2NjLISKiWpCkpcEqKUn8cegQJBa+yS64uEDz1FNitmboUAje3nXy2k3lfeTSpUsIDg7GhQsX0LNnz2o9p8lmcvQlaOPGjTO5Pn78eGzZsgXHjx9H586dERcXh7Fjx2LMmDEAAFtbW6xevRorVqyAk5NTla/h5eUFLy8vi485OTlBLpdbfExZtnGrIT6My2SyVvWhv7Xdb3MgkUhgbW1d6b8HavocHR3550dE1FwUFQGHD4v7auLjgT/+MB8jkQB9+xoaBkj69YO1TAbrelpSY7+P3O8zvSVNNsjx8fHBxYsX0aZNG5Pr+qBEpVIBAHr27IkLFy7gjz/+gEqlQo8ePWBvb4/XX38dISEhDb5uarkmT56MlJQUXKskNUxERERUK1euGBsGJCcDlsr3PT2B8HCxacCwYeLvqVJN9jDQwMBAAOb7am7fvg0A8Cz3ByuRSNCzZ08MHDgQbm5uSE5Ohk6nQ2hoaMMtuIXIy8vD4sWLERERATc3N0gkEsTGxpqN0+l0iI2NxTPPPANfX184OjqiV69eWL58OYqKiiqdf8yYMRg+fLjJtaSkJISGhqJ9+/ZwcXFBYGAgdu7cWde3RkRERNQ0FBQA+/cDs2cDnTsDnToBs2YBcXHGAEcqBQYMAJYtA86cAe7cAb76Chg/ngFONTTZTM7YsWOxatUqfP7553jqqacM1z/77DNYWVlh8ODBFp9XWFiIRYsWoW3btmalbnR/SqUSS5cuRfv27dG7d2+kpKRYHFdQUIApU6YgODgYM2fOhJeXF44fP47Fixfj559/xsGDByGpcGhUaWkpEhMTERMTY7i2detWTJs2DaGhoVi0aBEcHR2RmpqKtLS0+rxNIiIiooYjCMCffxqzNYcOWe5q1rat8TDO0FDA1bXh19pCNNkg59FHH8XUqVPxxRdfQKPRICQkBCkpKdi1axfmz58PHx8fAGIw5OPjgx49eiA3NxdffPEF/vnnH8TFxcHZ2bmR76L5adu2LdLT0+Ht7Y0zZ86gb9++FsfZ2Njg6NGjeOKJJwzXZsyYAT8/P0OgUzGTdvjwYajVakRFRQEQN7S/8sormDVrFtasWQO1Wg1nZ2fuySEiIqLmT60GDh4Ug5qffgKuXzcfY2UlnlWjD2wefljcb0MPrMmWqwHA5s2b8e677+LkyZN47bXXcO7cOaxduxYrV640jAkKCkJCQgL+/e9/Y+XKlejcuTNOnDiBoUOHNuLKmy9bW1t4V6Mjh42NjUmAozd69GgAYheMiuLi4tCjRw9DV7rNmzdDq9Vi6dKlAMRSuZo2+/vpp58QEhICZ2dnyOVy9O3bFzt27AAALF68GNbW1mYd9ADgpZdegouLi0lpXVVzVUan02HdunXo2bMn7Ozs0KZNG0RHRxv2jOmdOXMG4eHh8PDwgL29Pfz9/TF16tQa3SsRERE1YYIA/P47sHo18NRTgLs7MGoUsHmzaYDTvj0QHQ18/z2QmSnuwXn7beCRRxjg1KEmm8kBAGtrayxevBiLFy+udMxbb72Ft956qwFXRVXRny3k4eFh9tj+/fsxYsQIw++TkpLQrVs37N+/H3PnzsWtW7fg6uqKV155BUuWLIFUWnUMHhsbi6lTp6Jnz56YP38+XFxccO7cOcTHx2P8+PF48cUXsXTpUuzcuROvvvqq4XklJSXYvXs3xowZAzs7u2rNVZno6GjExsZiypQpmD17Nq5evYqNGzfi3LlzOHr0KKytrXHv3j2EhYXB09MT8+bNg4uLC65du4Y9e/bU6GtLRERETUx2NpCUZCxDK9s7bsLGBggJETM1ERFAt26NGswIggB1oQClWoeMXC2UuTpk5urgZC/B/wQ7NNq66lqTDnKo+Vm9ejXkcjkiIyNNrl+9ehWXL182OfMoNTUVMpkMU6ZMwZw5c9ClSxfEx8dj+fLl0Gg0Jnt3KsrJycHs2bPRr18/pKSkGIIVAIZsUKdOndC/f398/fXXJkFOXFwcVCoVXnzxxWrPZcmRI0fw2WefYfv27SaB0JAhQxAREYFdu3Zh/PjxOHbsGFQqFQ4cOICgoCDDuOXLl1c6NxERETVBOh1w7pyxBO3ECUCrNR8XEGAMagYPBhr4jJniUgHKXK0YyOTooFSLwYz4Q4tijflzvF2kDHKoEmdfA1Tn62QqqSDASauFVCarfbTv2gcIXFcn66mOlStXIikpCZs2bYKLi4vJY3FxcVAoFBg4cKDhWl5eHnQ6HVatWoU5c+ZArVZjwoQJUKlUWL9+PRYsWFDpvqrExESo1WrMmzfPJCgBYNLwYOLEiXj55Zdx5coVBAQEAAC2b98OX19fQ4vx6s5V0a5du6BQKF7zMVcAACAASURBVDBs2DDD2UmA2BnQyckJycnJGD9+vOFrsW/fPvTu3RvW1vXVxZ6IiIjqnFIJHDggBjYJCcC9e+Zj7O2BIUOMgU2nTvW6JK1OgCpPh4xygYtSLf6ckauDurBm5f/O9hLIHaQQBKHKzz7NCYOcuqQ6D9w7VCdTSdC8/nB27tyJhQsXYtq0aXj55ZfNHo+Li0NYWBisrIx3ZW9vj/z8fLMueOPGjUN8fDzOnTuHQYMGWXy9K1euAAB69epV5bqee+45vPbaa9i+fTveeecd5OTkYN++fXj99dcN/4irO1dFqampyMnJqfRA2Xtl/wmGhIRgzJgxWLJkCdauXYvBgwdj1KhRGD9+PGxtbWv0mkRERFTPtFrg9Gljtub0aXG/TUXduxsbBjz5JFDhG6UPQhAE5BUJUOYaS8qUuWJGJiNXhyy1DroaxDE2VoCHXAYPZyk85VLx13Jp2Q8Z7KxbRmBTXnP6HN30ufaps6kEQYBWq4VMJqt9RF2H66lKYmIiJk6ciKioKGzevNns8YKCAqSkpJiUqgHiga+pqan3PfD1Qbi6umLEiBGGIGf37t0oLi7GCy+88MBz63Q6eHl5Yfv27RYf15/lJJFIsHv3bpw4cQI//vgjEhISMHXqVHz44Yc4ceJErU7xJSIiojp0546YpYmPF7M2WVnmY5ycxLbOERHioZxljZRqq7hUMCsjyygXzBSXVn8uiQRwcyoLWpyl8DQEMTJ4yqVwtpe0mAxNdTHIqUt1WBqm02qR1wxaKp88eRKjR49GUFAQvv32W5NMjd7BgwdRXFxstk8nMDAQqampuHXrFjp06GC4bunA14r0pWcXLlxAp/ukhCdOnIiRI0fi9OnT2L59Ox599FH07NmzVnNVXENSUhIGDBgAe3v7+44PDg5GcHAwVqxYgR07dmDChAn45ptvMH369Gq/JhEREdWB0lJxP42+YcC5c5bHPfKIMVvzxBNiE4Fq0peUiWVk5TMy4s+5NSwpc7KTGLMwzlJ4KKTwcBaDGFcnKaxkrSuIuR8GOVRrly5dQlRUFPz8/LBv375KP+jv378fQUFBZhmb5557Dt988w0+//xzQxtpnU6HrVu3ws3NDYGBgZW+dlhYGJydnRETE4OIiAizZgHlv1sRGRkJDw8PvPfeezh06BDef//9Ws9V3tixY7Fp0yYsW7bMpK05AGg0GuTl5cHFxQUqlQouLi4m8/TpI2bZii0dBEZERER17+ZNMaCJjwcSE4HcXPMxCgUQFmbM1jz0UKXTlS8pM2zyLxfEZOXpoNVVf3k2VoB7WdBSPgvj4VxWUmbDIKYmGOSQmY0bNyI7O9uQUfnxxx9x8+ZNAMCsWbOgUCigVqsRHh4OlUqFuXPnIi4uzmSOgIAA9O/fH4AY5EyZMsXsdUaOHImhQ4ciJiYGGRkZ6NKlCxISEnDkyBFs2bKlyv0qcrkca9euxfTp09G3b1+MHz8erq6u+O2331BQUIBt27YZxlpbW+P555/Hxo0bIZPJzPYA1WSu8kJCQhAdHY2YmBicP38eYWFhsLa2RmpqKnbt2oX169fj2WefxbZt27Bp0yaMHj0aAQEBUKvV+PTTTyGXyzF8+PBq/IkQERFRjRUXA0ePGrM1Fy5YHhcYaMzWPP64eECnfopSAZnlWi2XLy/LyK1lSZmzMYjxkBv3yMhbYUlZfWKQQ2Y++OADXC93aNWePXsMZ7q88MILUCgUyMzMRFpaGgBg3rx5ZnNMmjQJ/fv3x8WLF3H9+nWLH+YlEgn27t2LhQsXYufOncjKykLXrl3x9ddfY8KECfdd57Rp0+Dl5YVVq1Zh2bJlsLa2Rrdu3fD666+bjZ04cSI2btyIoUOHom3btg80V3mbN29GYGAgtmzZggULFsDKygp+fn544YUXMGDAAABiMHTq1Cl88803uHv3LhQKBfr164ft27fD39//vvdJRERE1XT1qrFhwMGDQH6++Rh3dzFLExEBXVg4VA7uZUGLDsqzJVDmFhkCmpyCmpeUiftiTDMyHnIp3FhS1qAY5JCZa9eu3XeMn59flWfI6MXFxaFNmzYm58OU5+TkhHXr1uHDDz+EuhZ7kJ5++mk8/fTT9x1nU1ZDW1XDgfvNFRsba/H6jBkzMGPGjEqf9+ijj2LHjh33XSMRERHVUGEhcOiQsQztzz9NHhYA5Du5IyNkOJQDI6DsHgSl3AcZZftksr7XQavLqfbLWctQIQtj2rGMJWVNB4Mcqld+fn5Yu3Zto6dfP/30Uzg5OeF//ud/GnUdRERE9AAEAUhNNWZrUlJQogUy3dojw6MDlCFPIsO9A5QPdYHStzuUTm1QJJT7uHsLwK2SSqeXSABXR6lJGZmhY5mCJWXNCYMcqldjx45t1Nf/8ccf8ccff+CTTz7Bq6++CscGPnGYiIiIHowuVw3Vz8egPPY7lH/ehFLngAwPPyh7zIZy0IfIUXhX/mQLRSdOdhK4m7RZNv6aJWUtB4McatFmzZqFu3fvYvjw4ViyZEljL4eIiIgqEAQB+cWCyYZ+5XUllDezoSyUItPOHVqrvoB/X6AaW1kNJWXOpgde6jMz9iwpaxUY5FCLVp39RURERFS/SjQCMst1J8sod/hlplqHwpKKKRdHQOYIWDgvWyIIcLXTwcPd1uImf7mDBFKWlLV6DHKIiIiI6IHodAKy88uCF7XxrBh9ZqamXcoc87LgkXkDHkUZ8HC3g2fntvAI7AYPL0e4OUthzZIyug8GOURERERUJUEQUFBWUpZRlpHJyDFmZjLVNTv40kpTDA/ldXhkXodn2c8eyuvwUN+BR4/2cAgNAaZFAp2HiN0AiGqIQQ4RERERoVQjWMzCKMvaLZuXlFVOAsDFUQJPSQHcldfg+edZePx2DJ4ZV+GReQPy3LuQ6o+i6NJFPIgz4lUgJASwt6+fG6RWhUEOERERUSugEwRk5wuGICajXDCjVGuRnV+zkjIHW4lxL4x+k79ODc9zh+GW+AOsE/YDSqX5Ex0dgREjgIgI8UfHjnV0h0RGDHKIiIiIWoj8Ip0h86Lf2K8PaLLUOmhqUlImAzycK5wVU67tsoOtFNBogJMngZ/Kzq05e9byZL16GYOagQMBW9u6uWGiSjDIISIiImomSjUCMtVle2JyjcGMfq9MzUvKpCZtlsVDL8XMjMKxki5lt28D2+PFAzkTE4HsbPMxcjkQGiqWoYWHA76+tb9polpgkENERETURFQsKVOW7YnRt1yuTUmZpSyMh1wG9+p2KSspAY4dE4Oan34Cfv/d8rhHHxUzNZGRQHAwYG1do7US1SUGOUREREQNqKBYZ5aFEQMZLTJza1hSJgXc5WUBjHO5jExZYONoJ63dIq9fF4Oa+Hjg558Btdp8jJsbEBYmBjZhYUDbtrV7LaJ6wCCHmq3BgwcDAFJSUhp1HUREROWVastKynJND77U75UpKK5ZNsbFUQIPedmBl+X3yMhlcKmspKymioqAw4fFTE18PHDpkvkYiQTo29eYrenbF5DJHvy1ieoBgxwykZeXh/fffx8nT57EqVOnoFKpsHXrVkyePNlknE6nw5dffok9e/bg3LlzyMrKgr+/P55//nnMmTMHdnZ2FucfM2YMCgsLsX//fsO1pKQkrFixAmfPnoUgCOjSpQveeustPPfcc/V5q0RERLWiEwTk5Avlzooxbbucna9DTcIYe5tyXcrKAhjPso5l7s5SWFvV0zkxf/9tzNYkJwMFBeZjPD2NDQPCwgAPj/pZC1EdY5BDJpRKJZYuXYr27dujd+/elWZJCgoKMGXKFAQHB2PmzJnw8vLC8ePHsXjxYvz88884ePAgJBW+s1RaWorExETExMQYrm3duhXTpk1DaGgoFi1aBEdHR6SmpiItLa0+b5OIiKhKBcU6i2fF6DMyGm3157KSAm7l9sR41lVJWU0VFAApKcZszd9/m4+RSoH+/cvOrYkQ99lIG2h9RHWIQQ6ZaNu2LdLT0+Ht7Y0zZ86gb9++FsfZ2Njg6NGjeOKJJwzXZsyYAT8/P0OgExoaavKcw4cPQ61WIyoqCgBw7do1vPLKK5g1axbWrFkDtVoNZ2dnyFpJ6lsQBBQVFcGeh54RETU4TVlJWcWzYvR7ZWpbUqbfF+NZHyVlNSUIwOXLxoYBv/wCFBebj/PxMWZrQkMBV9eGXytRHWNoTiZsbW3h7e1933E2NjYmAY7e6NGjAQCXLNTyxsXFoUePHvDz8wMAbN68GVqtFkuXLgUglsoJQs3eVMqLjY2FRCLBtWvXTK6npKRAIpEYslKXLl2Cvb09Jk6caDLuyJEjkMlkePvttw3XdDod1q9fj4cffhh2dnbw9PREREQEzpw5Yxij0WiwbNkyBAQEwNbWFn5+fliwYAGKK7yR+Pn5YcSIEUhISEBQUBDs7e2xZcsWAEB2djZee+01+Pr6wtbWFp06dcJ7770Hna4Gu0+JiMhA7FKmQ2p6KY7/WYwfTxfii5/z8P7eXLy1LRv/2qLCwh05WL8vD9t/KUDC+SKcvVKKGxlaiwGOvY0Evh4yPNbRGmG97TD+SQfMjnLC0nEKbHrJFe9PcsXbo+WYFuqEkf0c8EQ3W3TxsYabk7RhAxy1Gti7F5g5E/D3B3r0AN54Q2z1rH9fsrICBg8G3nsP+O034OZN4PPPgf/3/xjgUIvBTA7VqTt37gAAPCzU7O7fvx8jRoww/D4pKQndunXD/v37MXfuXNy6dQuurq545ZVXsGTJEkjrKT3evXt3LFu2DHPnzsWzzz6LZ555Bvn5+Zg8eTK6detmCLoAYNq0aYiNjUVkZCSmT58OjUaDw4cP48SJEwgKCgIATJ8+Hdu2bcOzzz6LN998EydPnkRMTAwuXbqE77//3uS1//zzT4wbNw7R0dGYMWMGunbtioKCAoSEhODWrVuIjo5G+/btcezYMcyfPx/p6elYt25dvXwdiIiau4Ji04MvK27yr0lJmUwKuFfMwjjLDHtlHGwlZmXYTYIgAP/9rzFbc+SIeEBnRe3biyVokZHAU08Bzs4Nv1aiBsQgpw59cyQfacoa/I9aBUEQoNXqIJPl1fo/VV8PGZ4f6Fgn66mu1atXQy6XIzIy0uT61atXcfnyZXz88ceGa6mpqZDJZJgyZQrmzJmDLl26ID4+HsuXL4dGozHZu1PX3njjDfzwww946aWXMGDAACxevBjXr1/H8ePHYVt2CnNycjJiY2Mxe/ZsrF+/3vDcN99805Bx+u2337Bt2zZMnz4dn376KQDgX//6F7y8vPDBBx8gOTkZQ4YMMTz377//Rnx8PMLDww3Xli9fjitXruDcuXPo3LkzACA6Oho+Pj54//338eabb8KXh6gRUSukMXQps7AvJleH/BqWlCkcJGZnxYjnx0jh4iiFVNoEgxhLsrPFzIy+acDt2+ZjbG2BkBBjJ7SuXcXuaEStBIOcOpSm1OKv2xa+e/JA6iZoaggrV65EUlISNm3aBBcXF5PH4uLioFAoMHDgQMO1vLw86HQ6rFq1CnPmzIFarcaECROgUqmwfv16LFiwAM719J0mqVSK2NhY9O7dG5GRkThz5gwWLlxoyM4AwHfffQeJRILFixebPV8feOq7xL3xxhsmj7/55pv44IMPEBcXZxLk+Pv7mwQ4ALBr1y48+eSTcHV1hVKpNFwPDQ3FqlWr8Msvv2DChAkPftNERE2MIAjIKRBMszBq4x4ZVV7Nu5S5Oxs39hs6ljnL4C6Xwqa+upTVN50OOHfOmK05cQLQWvh80KmTMagJCQEcG/YbnURNCYOcOuTrUXcb5sVMjhYymeyBMjkNZefOnVi4cCGmTZuGl19+2ezxuLg4hIWFwcrK+FfO3t4e+fn5GDdunMnYcePGIT4+HufOncOgQYPqbc0BAQF49913MXfuXPTq1QuLFi0yefzKlSvw8fGBm5tbpXNcv34dUqkUnTp1Mrnu7e0NFxcXXL9+3eS6v7+/2Rypqan4/fff4enpafE17t27V91bIiJqcgpLxCAmI9e0zbI+mCmtTUmZc/lWy8bMjGNTLSmrDaUSOHBADGwSEgBL7wX29mLpmb5pQIX3IqLWjEFOHarL0jCtVlvWbcypyXcbS0xMxMSJExEVFYXNmzebPV5QUICUlBSTUjUA8PHxQWpqKtq0aWNy3cvLCwCgUqlqtI7K3ti0lr7bVebAgQMAgNu3byMzM7NaTRdq8toVWeqkptPpMGzYMLz11lsWn9OlS5darYmIqCFotAKy8sqVlJXbF5Op1iGvqOYlZYYyMoWYhdEHMa7NqaSsprRa4PRpY3vn06fF/TYVde9ubO/85JNAJefSEbV2DHLogZw8eRKjR49GUFAQvv32W5NMjd7BgwdRXFxstk8nMDAQqampuHXrFjp06GC4frustriyzEZlXMs6wmRnZ5tcr5hN0du8eTMSExOxYsUKxMTEIDo6Gj/88IPh8YCAACQkJCArK6vSbE6HDh2g0+mQmpqK7t27G67fvXsX2dnZJvdVmYCAAOTl5Zm13CYiagpMSsrK7YnRt1pW5essfhavjJ01jGfE6DMxZWfINOuSstq4c0fM0vz0k5i1sfTNPScnsa2zPltTjfcVImKQQw/g0qVLiIqKgp+fH/bt21fpeS/79+9HUFCQWcbmueeewzfffIPPP//c0NFMp9Nh69atcHNzQ2BgYI3WExAQAAD45Zdf0KdPHwBiFueTTz4xG3v16lXMnTsXY8aMwYIFC+Du7o6ZM2fiyy+/NLSWHjNmDP73f/8XS5YsMWk8AIhv+hKJBMOHD8eCBQuwbt06QztoAFizZg0AGM4EqsrYsWPx7rvvIiEhwWy/TnZ2NpycnCwGj0REdaWofEmZydkxYjampAbbTWVSwM2pwoGX+k5lihZWUlZTpaXA8ePGhgHnzlke17u3Mah54gnAxqZh10nUAvCTE5nZuHEjsrOzDRmVH3/8ETdv3gQAzJo1CwqFAmq1GuHh4VCpVJg7dy7i4uJM5ggICED//v0BiEHOlClTzF5n5MiRGDp0KGJiYpCRkYEuXbogISEBR44cwZYtWwxdzqqrZ8+eCA4Oxvz58w3Zl2+++QaaCq00BUHA1KlTYW9vbyihi46OxnfffYd///vfCA0NhY+PD4YMGYIXX3wRGzZsQGpqKiIiIqDT6XD48GEMGTIEr776Knr37o1Jkybhk08+QXZ2NkJCQnDq1Cls27YNo0aNMmk6UJm5c+fi//7v/zBixAhMnjwZgYGByM/Px3//+1/s3r0b165ds9iSm4iousqXlFna5F+rkjJn0y5lnq2hpKw2bt40NgxISgJyc83HuLgAw4aJZWjh4eLhnET0QBjkkJkPPvjApMRrz5492LNnDwDghRdegEKhQGZmJtLS0gAA8+bNM5tj0qRJ6N+/Py5evIjr169j+PDhZmMkEgn27t2LhQsXYufOncjKykLXrl3x9ddf17qb2Pbt2xEdHY1Vq1bBxcUF06ZNw5AhQzBs2DDDmI8++ggpKSn47rvvTEriPv/8c/Tq1QszZswwBG1bt27FI488gs8//xxz586FQqFAUFCQyUGon332GTp27IjY2Fh8//338Pb2xvz58y12ZbPEwcEBhw4dwsqVK7Fr1y58+eWXkMvl6NKlC5YsWQKFQlGrrwURtR6CICC3UDApIzNs8lfrkJVXs5IyW2uYtlp2Nm7yd3eWwtaaQUyliovFs2r02ZoLFyyPCwoyZmsef1w8oJOI6oxEeJAj5lugixcvolevXrhw4QJ69uxpccw///wDAOjYsWO9rcPYeMC5yTceqMrq1auxZs0apKenV1me0FLutyVqiL/vVD9yc3MNZzXJ5fLGXg49IH1JmVhOZrovJlOtrVVJmUkWplzHMie7VlxSVhtXrxobBhw8COTnm49xdxezNJGRQFgYUNZkh6gpayrvI9X5fF4Rv21A9crPzw9r167lmyUR0X1otAJUeeXKyHJM98fUtKRMbi8xHnhZvtWysxSuTlLIWFJWe4WFwKFDxjK0v/4yHyOVihka/bk1jz0G8Jt4RA2GQQ7Vq7Fjxzb2EoiImgRBEKAuFEzOi8ko17GsxiVlVigXwJhv8mdJWR0SBCA11ZitSUkBiorMx3l7G0vQhg0DqjhnjYjqF4McIiKiOlJUKpgeeFmuY5kyt2YlZVJJ2cGXctOzYjxZUtYw8vKA5GRjtubqVfMxMhkwYIDx3JpHHhEzOETU6BjkEBERVZO+pEwftJhs8lfroC6sWUmZs73EmIVxlppkZlhS1sAEAbh40dgw4PBhoKTEfFy7dsagZuhQgM1hiJokBjm1xH4N1FrozwQiag1MSsrU5hkZVZ4OulqWlJU/K8bDWQp3uQx2LClrXDk5wM8/G8vQyo5LMGFjAzz5pDGw6dED4P+JRE0eg5xakEgk0Gq1jb0Mogah0+l4GCm1KMWlFlotq42/Lq5hSZmbsxi0eMplcC9fUuYshbM9S8qaFEEAzp83lqAdOwZYej/39zcGNUOGAE5ODb9WInog/ORSC9bW1igqKoJGo+GHP2rRNBoNNBoN7O3tG3spRNWm1VV98GVtSsoMWZhyh196yKVwY0lZ05eVBRw4IAY2CQnAnTvmY+zsxGBG3zSgc2dma4iaOX5CrwW5XA61Wo179+6hbdu2/C4dtUiCIODevXsAwDNWqEkRBAF5RYLJWTGZ5TqVZalrVlJmU1ZSVvGsGH0ww5KyZkanA86cMWZrTp0Sr1XUtauxvfOgQQC/mUPUojDIqQVnZ2c4ODggJycHeXl5kMlkdR7oCIKA0tJSZGZmtoogqrXdb1MnCAK0Wi20Wi0cHBzg7Ozc2EuiVqa4VDDZE5NRoWNZTUrKJBLjwZf6MjIPhTEzw5KyFuDePTFLEx8vZm2USvMxjo5iowB9tsbfv+HXSUQNhkFOLUgkEjz00ENQqVTIy8urlyYEGo0GGRkZ8PLygrW1dZ3P39S0tvtt6iQSCaytreHq6gpXV1d+AKQ6p9UZu5Rl5JTf5C9mZmpaUuZkJzE7K0Yf0Lg6SWEl49/hFkWjAU6eNDYMOHvW8rhevYx7awYMAGxtG3adRNRoGOTUkpWVFTw9PeHp6Vkv8+fm5uLy5cvo3bt3qygVam33S9TS6UvKLJ0Voz/4Umuhgqgy+pIyD2fTs2L0e2XsbBjEtHi3bhmzNYmJQHa2+Ri5XDyEU5+tadeu4ddJRE0CgxwiIqqViiVl+i5l+sxMcWn15ypfUqbfF+NZLiPDkrJWqKRE7H6mz9b8/rvlcY8+aszWBAcDrAYgIjDIISKiSuh0AlT5OkOrZf2+GP0m/9xalJSZ7Iup0KWMJWWE69eNDQN+/hnIyzMf4+YGhIWJgU1YGODt3fDrJKImj0EOEVErVbGkTKnWGTqW1bakzN1ZVhbISA3lZfpfs6SMzBQVAb/8IgY28fHApUvmYyQSoG9fY7amb19AJmv4tRJRs8Igh4ioBdPqpLiTLeBaVonJWTH6wKaohiVlro5Ss7NiPJyl8FTIIGdJGVXH338bszXJyUBhofkYLy8gPFwMbIYNAzw8Gn6dRNSsMcghImoBBEGAUq1DmlKLNKUGaUotbmRooMofgJ/2aQFYKPuxwMlOAndn48Z+T5aU0YMqKBCDGX1gc+WK+RiZDOjf33huTZ8+gFTa8GslohaDQQ4RUTNTqhVwO0trEtDczNSisOT+e2SsZTB0JBPPiinfqUwGe5aU0YMSBODyZWPDgF9+AYqLzcf5+BhL0EJDAReXhl8rEbVYDHKIiJowdaEONzONwUyaUos72doq98pIAHgqpGirEFCouoagh/3h28YRHnIZFA4sKaN6oFaLjQL0e2uuXzcfY20NDBxozNb06iXWQBIR1QMGOURETYBOEBsAlM/OpCm1UOVXvfPfWga0c5fB18MKvh4ytHOXoZ27FexsJMjNzUVy8g0EdgyAXM62ulSHBAH473+N2ZojR8QDOivq0MGYrXnqKcDZueHXSkStEoMcIqIGVqIRcCtTi5uZxmAmLVNz33NlnO0laO9hhXYeMvh6yNDe3QpeLlLIpPxuODUAlQpISjIGNunp5mNsbYGQEGNg07UrszVE1CgY5BAR1aPcAmO52Y1y5WZCFdtnJADauEgN2RnxhxUUDtyITQ1IpwN+/dVYgnb8uHitos6dxYAmIgIYPBhwcGjwpRIRVcQgh4ioDugEAfdydCalZmlKDXIKqm4GYGNlWm7m62GFh9xksLXmd7+pESiVwIEDYrYmIQHIyDAf4+AADBlizNYEBDT8OomI7oNBDhFRDRWXCriVVa6zmVIsPSu2sCWhPIWDxCw74yWXQspyM2osWi1w6pSxvfOZM7CYZuzRw9gwYOBAwM6u4ddKRFQDDHKIiKqQU2Cenbmbo6u63EwCeLuU7ZvxEBsB+HrIIGe5GTUFd+4YS9AOHBD32lTk5CS2dY6MFA/l7NCh4ddJRPQAGOQQEQHQ6QTczdYhLdM0oMktrLrczNYa8HU3NgPwdbfCQ+4y2FgxO0NNRGmpuJ9G3zDg/HnL43r3NmZr+vcHbGwadp1ERHWIQQ4RtTpFpQJuVQhmbmVpUXKfcjMXR2O5Wfuynz3kUkjZPYqamrQ0Y7YmKQnIzTUf4+IChIWJgU14uHg4JxFRC8Egh4haLEEQkFMgmHQ2S1NqkJGjQ1X5GakEaOsqM9k7085dBmd7lptRE1VcLJ5Vo8/WXLxoeVxQkLFhQL9+gBU/BhBRy8T/3YioRdDqBNzJ1hqyMzeVGqRlaqG+T7mZnTVMOpv5usvg4yaDNcvNqKn75x9jtubgQSA/33yMh4eYpYmIELM2Xl4Nv04iokbAIIeImp3CEgE3MzW4WRbQ3CgrN9Noq36em5PUmJ0pawbgznIzai4KC4FDh4zZmr/+Mh8jlQKPP27M1gQGiteIiFoZBjlE1GQJggBVng5pmcZSszSlSnOfgQAAIABJREFUFhm5Fg4kLEcmLV9uVpalcZfB0Y4f9qgZEQQxkNG3dz50CCgqMh/n7W1sGBAaCri5NfxaiYiaGAY5RNQkaLSm5Wb6gCa/uOpyM3sbicneGV8PGdq6ymAtY3aGmqG8PLH0TF+GdvWq+RgrK2DAADGwiYgQu6IxG0lEZIJBDhE1uIJiHW5WyM7cztJCU3WCBu7OUkMwI54/I4O7sxQSfsCj5koQxCYB+mzN4cNiy+eKfH2N2ZqnngIUioZfKxFRM8Igh4jqjSAIyMrTle2bMTYDUFaj3OwhNzE7oz9I09dDBgdblptRC5CTI7Z11mdrbt40H2NjAwwaZAxsundntoaIqAYY5BBRndBoBdxWletsptQiLVOLgvuUmznYSkyaAbT3kMHbVQYrlptRS6HTAb/9ZszWHDsGaC10yejY0dgwYPBgwMmpwZdKRNRSMMghohrLLzKWm90oC2jSVVpo71Nu5imXmjUDcHViuRm1QJmZQGKiMVtz9675GDs7YMgQY2DTqROzNUREdYRBDhFVShAEKNU6k70zaUotsvKqjmasZPpyM2OpWTt3K9jb8AMctVBaLXD2rLG986lTYganoq5djUHNoEGAvX3Dr5WIqBVgkENEAIBSrYDbWabNAG5malFYUnW5mZOdxOQgTV8PGdq4sNyMWoG7d4EDB8TA5sABMXtTkaMjMHSoGNiEhwP+/g2/TiKiVohBDlErlFdknp25k33/cjMvhdQkmPH1sIKLo4TlZtQ6aDTAiRPGErSzZy2Pe/hhY3vngQPFJgJERNSgGOQQtWA6QYAy1zygUeVXHc1Yy4CH3E33zrRzt4Idy82otbl1C0hIELM1iYliZ7SKFApg2DAxqAkPB9q1a/h1EhGRCQY5RC1EiUZfbmYMZtIyNSi2cORGec72EpNmAO3dreDlIoVMyoCGWqGSEuDoUWO25vffLY977DFje+fHHwesrRt2nUREVCUGOUTNUG6BvruZBjfKlZsJVWyfkQBo4yI1awagcGC5GbVy168bGwb8/DOQl2c+xs1NzNLoszVt2jT8OomIqNoY5BA1YTpBwL0cnUl25mamBtn5VTcDsLEC2rmXP0jTCu3cZbC1ZjBDhKIi4JdfjOfWXL5sPkYiAfr1M2ZrgoIAmazh10pERLXCIIeoiSguFXCrrNzsZrmAplhT9fMUDhKzZgBeCimkLDcjMvr7b2O2JjkZKCw0H+PlZWwYEBYGuLs3/DqJiKhOMMghagQ5BabZmTSlBndzdFWXm0kA7/LlZmVZGrmDtOEWTtRc5OcDKSnGwObKFfMxMhnQv7/x3Jo+fQAp/z0REbUEDHKI6pFOJ+BujnlAk1tYdbmZrRXQrtzeGV93K/i4sdyMqFKCAFy6ZGwY8MsvQHGx+biHHjKWoA0dCri4NPxaiYio3jHIIaojRaUCbmWaBjO3srQouU+5mYujxCw746mQQspmAERVy80FDh40Zmtu3DAfY20tnlWjz9b06iWmRYmIqEVjkENUQ4IgIKdAMOlsdjNTg3vZOlSVn5FKgLauMrQrt3fG10MGZ3uWxxBViyCILZ31DQOOHhUP6KyoQwcxqImMBIYMAZydG36tRETUqBjkEFVBqxNwJ7sskNEfqJmphfo+5WZ21uXKzdyt0N5DBh83Gayt+B1kohpRqcRDOPVlaOnp5mNsbYHBg41NA7p2ZbaGiKiVY5BDVKaoRMDNcuVmN5Qa3M7SolRb9fPcnKQme2d8PWRwl7PcjKhWdDrg11+N2ZoTJ8RrFXXubCxBCwkBHBwafq1ERNRkMcihVkcQBKjyhXLNAMSf/z979x4dZXX/e/wzk/uFgCABIoJyNXKN1MhF5H5RykWOxUKVtQ78ykF+1WKpWq2AtIJYPbIEBdKiVPsD9MAytV4KMWoUBRoUUEEwBEQkQIiSGJKQy2Tm/PFAhjEByW2eyZ73ay1Wdp4L+/tIxplP9vPsnVdYwwepC4Q4rdvNLlx35uorQxQbye1mQL3k5UlpaVaw2bLF+v7HoqOl4cO9ozWdO/u/TgBAk0HIgdFcld7bzS4MNMVll77dLCrcUW10pl3LEIWFMDoD1FtlpZSZ6Z0w4JNPVOP86ddf7x2tGTzYui0NAIDLQMiBMUrK3Dr2/QVh5vtKHf++Uq5LD9CoVbNzt5u18k4G0KqZUw5uNwMazokT1ijN5s3WqE1+fvVjmjWTRo70jtZ06OD/OgEARiDkoMnxeDw6XeT2HZ35vlLfXcbtZgktfUdn2rcKUQy3mwENr6JC2r7dO1qzZ0/Nx/Xt6w01AwdaUz4DAFBPhBwENFelRyfyfW81+/b7SpX8xO1m0RE13G52RYhCud0MaDzffuudMCA9XTpzpvoxLVpIo0dbt6GNGSO1a+f/OgEAxiPkIGCUu0OVfdKt01+X6ui5QHMiv1KVP3G7Wes457lRmdCqYNMyltvNgEZXViZt3eqd3nnfvurHOBzSz35mjdTceqt0441SKG89AIDGxTsNbFdR6dGq9EplnxwgnXBLKqnxuFCnlNDK99mZ9q1CFB3B7WaA3xw+7L0F7b33pJIaXq+tW1ujNGPHWqM2rVv7v04AQFAL+JCza9cuPfbYY/roo49UWlqqTp06adasWbrvvvskSW63W3/961+1evVqZWdnKyYmRjfccIPmz5+vgQMH2lw9LseOr8qVfdL39rPYSIfPrWZXXxmiNi243Qzwu7NnpYwM721oBw9WP8bplPr3947W3HCDtQ0AAJsEdMhJS0vT+PHjlZSUpPnz5ys2NlaHDh3SsWPHqo554IEH9Mwzz+iuu+7SnDlzVFBQoJSUFA0ZMkQff/yxkpOTbbwC/BS3x6O0PWclSZHOMv3qlih17xCnFjEObjcD7ODxSFlZ3tGaDz6QSkurH9eunXfCgJEjpZYt/V8rAAAXEbAhp7CwUNOnT9e4ceO0adMmOWv4raDL5dKqVat0xx136B//+EfV9l/84hfq1KmT1q1bR8gJcJ8fqdDJAuuhm06xObq+fTfFxfIbYMCvioqsW8/Oj9YcOVL9mNBQadAg77o1vXtbz9sAABCAAjbkrF+/Xrm5uVq8eLGcTqeKi4sVFRXlE3YqKip09uxZtWnTxufc+Ph4OZ1ORUVF+bts1NLm3dZviCPDpA4xJyV1s7cgIBh4PNYkAedHa7ZutaZ8/rGrr/aGmhEjpLg4/9cKAEAdBGzISU9PV1xcnHJycjRp0iRlZWUpJiZGd999t5YtW6bIyEhFRUXppptu0t///ncNGDBAgwcPVkFBgf785z/riiuu0KxZsy7Zx6lTp5SXl+ezLTs7W5JUVFSkwsLCRru+n1JcXOzz1URfn/Lo0MlKSdKN17oUWlxp9PUC/ubz/5GCAoV+8IFC33lHoe++K+fx49WO94SHq3LgQLlGjZJr5Ei5u3f3Ha2x8f+JAAD/C5TPo0VFRbU+x+HxeC694IhN+vTpUxU4Zs6cqaFDhyojI0MrVqzQL3/5S23YsEGSFUruvPNO7dq1q+rcTp066e2331b37t0v2cdjjz2mRYsW1bhv+fLl6sBq241q5/eJyi29Uk65NbxtpiJDavhNMoC68XgUd+SI2nzyieJ371bLAwfkdFefj724TRvl9uunU0lJ+q5XL1VGRtpQLAAAF3f06FHdd9992rt3r3r06HFZ5wRsyOncubMOHz6s2bNna9WqVVXbZ8+erZSUFGVlZalr167Kzc3VAw88oLi4OI0YMUInT57U0qVLFR0dra1bt+rKK6+8aB8XG8mZNGmSduzYocTExEa7vp9SXFyszMxMJScnKyYmxrY6GkvuDx795Q1rFKd/F4du61Vq9PUCfuF2K2TnToW+8YbC3nhDzhqerfFERck1eLBcI0eqcuRIuTt39n+dAIAmIVA+j+7fv1/9+/evVcgJ2NvVzj9PM3XqVJ/t06ZNU0pKirZv365rr71WI0eO1NChQ7VixYqqY0aOHKkePXroqaee0pNPPnnRPuLj4xUfH1/jvtjYWMUFwP3nMTExAVFHQ0v9tFhSpRySxt0Yp+iQEEnmXi/QaCoqrBnQXntN+uc/pRMnqh1S2a2bQm67Tbr1VjkGD1ZYVJTCbCgVANA02f35LDY2ttbnBGzISUhI0L59+2qcVECS8vPz9eGHH2rv3r165plnfI7p2rWrEhMT9fHHH/utXly+gmK3dnxVJknqc22Y2l4Rwq3+QG2cPSulpVnB5o03pPx83/0OhzRokEpvu01bW7XSTb/8Jb88AAAElYANOf369dM777yjnJwcn2drjp97WLZ169bKzc2VJFVWVlY7v6KiQi6Xyz/Folbe/bxUrnOPBoxN4v5/4LL88IP09ttWsHn7bamkxHd/aKg1A9rkydKECVLbtiovLFTJ++/bUy8AADYK2AVJpkyZIkl64YUXfLavWbNGoaGhGjp0qLp1s6YbfuWVV3yO2bVrl7766islJSX5p1hctrPlHn2wzxrF6dIuVJ3bctMMcFGnTklr1ki33Sa1bi1NmyZt2uQNOFFRVqj5xz+kvDxrOuhZs6S2be2tGwAAmwXsSE5SUpJmzJihF198US6XS0OGDFFGRoY2btyohx9+WAkJCUpISNCoUaP00ksvqbCwUKNHj9aJEye0YsUKRUVFae7cuXZfBn7kw32lOltuzXXBKA5Qg6NHpdRU68/WrdKPZ0Rr3lwaP94KN2PGSNHR9tQJAEAAC9iQI0mrV69Whw4dtHbtWqWmpqpjx45atmyZT3h5/fXX9fTTT+uVV17R5s2bFR4ersGDB+vPf/7zT04hDf9yVXqU/rm1+Ge7K5zq1ZFRHECSdOCAFWpee0365JPq++Pjpdtvt/4MGyaFh/u/RgAAmpCADjlhYWFauHChFi5ceNFjoqKiNH/+fM2fP9+PlaEuMg+Wq6DYGsUZ0zdKzgsXGQSCiccj7d5thZrXXpP2769+TMeO1mjN5MnSgAHSuRkIAQDATwvokANzuD0ebdljjeK0iHEouRu/iUaQqayUtm3zjth88031Y66/3hts+va1ZkkDAAC1RsiBX+z9pkLHT1uz4I3oHamwED68IQiUl0vvv+9dw+bUqerH3HijFWpuv13iFlsAABoEIQd+cX4UJzJMuuX6CJurARpRcbG0ZYsVbN5805r6+UJOpzR4sBVsJk2SOnSwp04AAAxGyEGjO3TSpazj1ppFQ3pEKjoiYGcuB+omP98KNKmp1jTOZ8/67g8Lk0aN8q5h07q1PXUCABAkCDlodGl7rA98IU7rVjXACCdPSq+/bo3YvPee9OPFh2NipFtvtYLNbbdZUz8DAAC/IOSgUZ0sqNTuwxWSpP7dwnVFLKM4aMK+/to7ccC2bdYsaRe64gprpGbyZGvkJirKnjoBAAhyhBw0qnf2lOr8x8DRffnAhybG47Gmdz4/1fPu3dWPadfOmjRg8mTpllusW9MAAICtCDloNIUlbm37qkyS1OeaMCW0ZJ0PNAEej7Ug5/lgk5VV/ZhOnbxTPd90kzWZAAAACBiEHDSad78olcuaNVpjkngWBwHM5ZI++sg71fO331Y/plcvb7Dp1Ys1bAAACGCEHDSK0gqPMvZaozid2oSoS1t+1BBgysqkd9+1gs3rr0vffVf9mP79rVvRbr9d6trV/zUCAIA64ZMnGsVHX5appMx6GmdMUpQc/NYbgaCoSPr3v61g89Zb0pkzvvtDQqQhQ7xr2Fx1lT11AgCAeiHkoMG5Kj165zNr8c82LZzqew0PYsNG338vvfGGNSvali3WCM6FIiKk0aOtYDN+vNSqlT11AgCABkPIQYP7JLtcp4vckqTRfSPldDKKAz87ftx6tua116SMDKmy0nd/bKz0859bt6HdeqvUrJktZQIAgMZByEGD8ng82rzbGsWJi3JoQLcImytC0MjO9q5hs2NH9f2tWkkTJ1ojNiNGSJFMhgEAgKkIOWhQ+76tUM5p67fmI3pHKiyUURw0Eo9H+uILb7D5/PPqx1x1lXdGtJtvlkL5Xx4AAMGAd3w0qC3nRnEiwqQhPRjFQQNzu6XMTO8aNocOVT+ma1dvsPnZz1jDBgCAIETIQYM5csqlAzkuSdLg6yMUE8mHSzSAigrpww+9a9gcP179mL59vcHm+utZwwYAgCBHyEGDOT+KE+KURvbmeQfUQ2mp9M47VrD517+k06d99zsc0sCBVqi5/Xbp2mvtqRMAAAQkQg4axKkfKvXp4XJJ0o1dwtWqWYjNFaHJKSyU3n7bCjZvvy0VF/vuDw2Vhg2zgs3EiVK7dvbUCQAAAh4hBw3inc9K5bHW/tSYJEZxcJny8qyRmtdek9LTpfJy3/2RkdLYsVaw+fnPpSuusKdOAADQpBByUG9nzrr18X5rgcWeHcLUvhU/VriEb7/1rmHz4YfWZAIXiouzFuW8/XYr4MTE2FMnAABosvg0inp774tSVZxba3EsozioSVaWd0a0nTur74+P965hM3y4FB7u/xoBAIAxCDmol7IKjzL2WqM418SHqFsCP1KQtYbNnj3eNWz27at+TIcO3hnRBg6UQniOCwAANAw+kaJePj5QpqJS62GcMX2j5GDq3uDldkvbt3tHbI4cqX5MYqJ1G9rkydINNzDVMwAAaBSEHNRZpdujtD3WtNGt45y6oVOYzRXB78rLpYwM7xo2ubnVj+nXzzvVc2Ki30sEAADBh5CDOvv0ULm+P2M9ND66b6ScTn4rHxRKSqS0NCvYvPGGVFDgu9/hkAYPtoLNpElSx4721AkAAIIWIQd14vF4qhb/bBbl0MDrImyuCI2qoEB66y0r2Pz739LZs777w8KkESOsYDNhgtSmjT11AgAAiJCDOtp/zKWj31lTqg3vFanwUEZxjJObK73+ujV5wLvvShUVvvujo6Vbb7WCzbhxUvPm9tQJAADwI4Qc1MmW3dZv8sNDpaE9GcUxxjffeGdE++gjVa3wel6LFtZIzeTJ0qhRVtABAAAIMIQc1NrRPJe+POaSJA1OjFBspNPmilAv+/d7Z0Tbtav6/rZtrWdrJk+Whg61bk0DAAAIYIQc1NqWczOqOR3SyD4s/tnkeDzSp59aoSY1VTpwoPox117rXcOmf3/JSZAFAABNByEHtfJdYaU+yS6XJP2sS7iujGMBxyahslL6+GNvsDl6tPoxPXt617Dp04c1bAAAQJNFyEGtpH9WKve5xzTG9GUUJ6CVlUnvvWcFm9dfl/Lyqh+TnOxdw6ZbN//XCAAA0AgIObhsRaVubd1fJkm6vn2oOrTmxyfgFBdLmzdbwebNN6XCQt/9Tqc0ZIh3DZv27e2pEwAAoBHxKRWXLWNvmcqt+QY0JinK3mLgdfq0FWhee03askUqLfXdHx5uzYR2fg2bK6+0p04AAAA/IeTgspS7PHr3c+vDc4crQ5TYnh8dW504If3zn1awyciQXC7f/TEx1to1kydba9nExdlSJgAAgB34pIrLsu1AmYpKrYdxxiRFysFD6f53+LB3DZvt26uvYdOypTRxovV8zahRUiTPTAEAgOBEyMFPcrs9Sjs3bXSrZk716xxuc0VBwuOR9u3zrmHz2WfVj0lI8M6IdsstUigvaQAAAD4R4Sft/rpCeYVuSdKoPpEKcTKK02jcbmnnTu+IzcGD1Y/p0sW7hs2NN7KGDQAAwI8QcnBJHo9Hm3eflSTFRDh0c2KEzRUZyOWStm71rmGTk1P9mD59vFM99+zJGjYAAACXQMjBJWUdd+nIqUpJ0rBeEYoI48N1gygtldLTrWDzr39J339f/ZgBA7zBpnNn/9cIAADQRBFycEmbd1vP4oSFSMN78SB7vZw5I739tjVa89ZbUlGR7/6QEGnYMCvYTJxoPW8DAACAWiPk4KKOfefS3qMVkqRBiRFqFsWzH7X23XfSG29YIzbvvCOVlfnuj4yUxoyxRmvGj7dmSAMAAEC9EHJwUVvOzajmcFgTDuAyHTtmrWGTmip98IFUWem7v1kz6ec/t0Zsxo6VYmPtqRMAAMBQhBzU6PSZSu3MLpck9esUrvjmITZXFOAOHvTOiPaf/1Tff+WV0qRJVrAZPlyKYAIHAACAxkLIQY3SPy9TpTVrtMYkMYpTjccjff65dw2bvXurH9O+vXeq50GDWMMGAADAT/jUhWqKS9368EvrVrXuV4Xqmnh+TCRZa9js2OGd6vnw4erHdO/uDTb9+jHVMwAAgA349IpqPthXpjJrvgGNDfZRnIoK67ma116znrM5caL6MTfc4A02iYn+rxEAAAA+CDnwUeHy6N3PrVGcq1qGqMfVYTZXZIOzZ6W0NCvYvPGGlJ/vu9/hsG4/O7+GzTXX2FImAAAAakbIgY/tWWUqPOuRZI3iOILldqsffrDWrklNtdayKSnx3R8aKo0Y4V3Dpk0be+oEAADATyLkoIrb7VHauWmjW8Y69bMu4TZX1MhOnZL+9S9rxCY93bo17UJRUdKtt1qjNT//udSihT11AgAAoFYIOaiy50iFcgusKdVG9YlUaIiBozhHj3qnev7oI2sygQs1b24tyjl5srVIZ3S0PXUCAACgzgg5kCR5PB5t2X1WkhQd4dDN1xu0jsuBA95g88kn1fe3aeNdw2boUCnc8BEsAAAAwxFyIEnKPunS4dxKSdLQHhGKDGvCozgej7R7t3cNm/37qx9zzTXeiQMGDJBCWOwUAADAFIQcSJK27LaexQkNkYb3boLTRldWStu2eUdsvvmm+jHXX++d6rlvX9awAQAAMBQhBzp+ulKfHbEeuh/YPULNo502V3SZysul996zgs0//2lNJPBjN97oHbHp3t3/NQIAAMDvCDlQ2h7rWRyHpFF9A3wUp7hY2rLFGq15801r6ucLOZ3SLbdYoWbSJKlDB3vqBAAAgG0IOUEuv8itHVnlkqSkTmFq2yIAn03Jz7cCTWqqtHmztVjnhcLDpZEjrRGbCROk1q3tqRMAAAABgZAT5N79vFSV52ZRHpMUZW8xFzp5Unr9dWvE5r33JJfLd39MjHTbbVawue02KS7OnjoBAAAQcAg5QaykzK0P9lkTDnRtF6pObez9cYjOzVX4c89Jb79tTSLg8fgecMUV1kjN5MnSqFHWYp0AAADAjxBygtjWL8tUas03oDFJNj6L8/XXir7zTo3aubP6vnbtrOdrJk+2nrUJC/N/fQAAAGhSCDlBqqLSo/TPrVGcdleEqFdHm8KDxyNNn67QCwNOp07S//pfVri56SZrMgEAAADgMhFyglRmVrkKiq3bwcYkRcpp15oxL78sffSRJCln4EA1f+opxQ4YwBo2AAAAqDN+RR6E3B6PtpybNrpFjEM3dQ23p5DTp6UHHrBqatdOe37zG7l79iTgAAAAoF4IOUHoi28qdCLfmlJtZO9IhYbYFCr++EcpL0+SVLp4sVzR0fbUAQAAAKMQcoLQ5t3WszhR4Q7d0sOmCQd27pRSUqz2yJFyTZ5sTx0AAAAwDiEnyGSfqFD2CWvNmSE9IhQVbsMoTmWldM891qQDYWHSc89xixoAAAAaDCEnyGzZY43ihDilEb1tGsX561+lTz+12g8+KHXvbk8dAAAAMBIhJ4iczK/UZ19bC+P07xauFjE2/POfOiU98ojVvuYabxsAAABoIIScIJL2Wak859pj+kbZU8SDD0oFBVZ7+XKJyQYAAADQwAg5QeKHEre2HyiTJPW5JkztWob4v4itW6WXXrLaEyZI48f7vwYAAAAYj5ATJN79vFQua9ZojU2y4VmcigppzhyrHRUlPfus/2sAAABAUCDkBIHSco8y9lqjOJ3bhqpLuzD/F7F8ubR3r9V+9FHreRwAAACgERBygsCHX5bqbLn1NI4tozjHjkmPPWa1u3WT5s3zfw0AAAAIGoQcw7kqPUr/zBrFadvCqd7X2DCK87vfSUVFVvv556WICP/XAAAAgKBByDFc5sFy5RdbD+OM7hspp78X3UxLkzZutNp33imNHOnf/gEAABB0CDkG83g8Sju3+GfzaIf6d/PzCEppqfTf/221mzWTnnnGv/0DAAAgKBFyDLb3aIVyTldKkkb0jlRYqJ9HcZ56SsrOttqLFkkJCf7tHwAAAEGJkGOwLbutUZyIMGlIDz+P4hw+LC1ZYrV795buvde//QMAACBoEXIM9XWuS18dd0mShlwfqegIP/5TezzSffdZt6tJ0sqVUmio//oHAABAUCPkGGrLnrOSpBCnNKKPn6eN/te/pLfestr/+39Lgwb5t38AAAAENUKOgU79UKldhyokScldw9Uy1o//zMXF1iiOJF1xhfTkk/7rGwAAABAhx0hpe0rlOdce3dfPoziLF0tHj1rtJ56QWrf2b/8AAAAIeoQcwxSWuLXtgLX4Z68OYWrfyo/Pwhw4ID39tNVOTpb+67/81zcAAABwDiHHMO/vLVWFNWu0xiT5cRTH47HWxKmokBwOa7KBkBD/9Q8AAACcQ8gxSGmFR+99YY3iXBsfom4JfhzFeeUV6b33rPacOVK/fv7rGwAAALgAIccgH+8vU0mZ9TTOmKQoORx+Wvzzhx+k3/3OasfHS48/7p9+AQAAgBoQcgzhqvQobY+1Lk18c6eSrg3zX+cLF0onT1rtp5+WWrTwX98AAADAjxByDPHpoXKdLnJLkkb1iZTT6adRnD17pBUrrPYtt0h33eWffgEAAICLIOQYwOPxaPNuaxSnWZRDA6+L8E/Hbrf1/I3bLYWGSs8/b006AAAAANiIkGOAL7916dj31pRqw3tFKjzUT0Fj7Vpp+3arPXeu1LOnf/oFAAAALoGQY4Ate85KksJDpWE9/TSK8/330kMPWe2rrrKeywEAAAACQMCHnF27dmnChAlq2bKloqOj1bNnTy1fvlySdOTIETkcjov++fWvf21z9Y3vmzyX9h9zSZIGXx+hmEg//ZM+/LAVdCTp2Wel2Fj/9AsAAAD8BD8upFJ7aWlpGj8l+QeEAAAgAElEQVR+vJKSkjR//nzFxsbq0KFDOnbsmCSpdevW+sc//lHtvM2bN2vdunUaPXq0v0v2uy3nnsVxOqwJB/xixw5pzRqrPWaMNHmyf/oFAAAALkPAhpzCwkJNnz5d48aN06ZNm+R0Vh+hiImJ0V01zOb197//XXFxcRo/frw/SrVNXmGlPjlULkm6sUu4WjULafxOKyutyQY8HikiQnruOSYbAAAAQEAJ2NvV1q9fr9zcXC1evFhOp1PFxcVyu90/ed6JEyf0/vvva/LkyYqM9NPIhk3e+axUHmvtT41J8tO1rlol7d5ttR96SOrSxT/9AgAAAJcpYENOenq64uLilJOTo+7duys2NlZxcXG65557VFpaetHzXnnlFbndbv3qV7/yY7X+d+asWx/vL5MkXX91qK6+0g+DcidPSn/8o9Xu1En6wx8av08AAACglgL2drWDBw/K5XJp4sSJmjlzpp544gllZGRoxYoVKigo0IYNG2o8b926dWrXrp2GDx/+k32cOnVKeXl5Ptuys7MlSUVFRSosLKz/hdRRcXGxz9cf2/K5W+XWfAMa3M3tl1oj585V+Ll+Sp58Uq6KCqmiokH+7p+6XgC1x+sKAFAfgfI+UlRUVOtzAjbkFBUVqaSkRLNnz66aTW3y5MkqLy9XSkqK/vSnP6lr164+52RlZenTTz/V/fffX+MzPD+2cuVKLVq0qMZ9mZmZOnnyZP0vpJ4yMzOrbat0O/V+brKkMDUPO6Nj+/co50Dj1tHqiy9086uvSpKO9++vnWFh0vvvN3g/NV0vgPrhdQUAqA+730eOHj1a63MCNuRERUVJkqZOneqzfdq0aUpJSdH27durhZx169ZJ0mXfqjZnzhz94he/8NmWnZ2tSZMmKTk5WYmJiXUtv96Ki4uVmZmp5ORkxcTE+Oz7+Cu3Kk5YzyeNv6m5kq4Z1rjFlJcr5tyaOJ7oaDVbs0bDrr66Qbu41PUCqBteVwCA+giU95H9+/fX+pyADTkJCQnat2+f2rRp47M9Pj5ekpSfn1/tnPXr16t79+7q16/fZfURHx9f9ff92PlngOwWExPjU0el26OtX/0gSboyzqmbezZXiLORZzf7y1+kr76SJDkWLFCzHj0arasfXy+A+uN1BQCoD7vfR2LrsB5jwE48cD6o5OTk+Gw/fvy4JGuNnAv95z//UXZ2tvETDuw6XK68QmsUZ3SfyMYPOEePSudv6UtMlO6/v3H7AwAAAOopYEPOlClTJEkvvPCCz/Y1a9YoNDRUQ4cO9dm+fv16SdbtbKbyeDxVi3/GRjo08LqIxu/0/vulkhKr/fzzUnh44/cJAAAA1EPA3q6WlJSkGTNm6MUXX5TL5dKQIUOUkZGhjRs36uGHH1ZCQkLVsZWVlXr11VfVv39/de7c2caqG9eBHJe+yauUJA3rGaGIsEYexfn3v6XXXrPav/qVNKyRn/0BAAAAGkDAhhxJWr16tTp06KC1a9cqNTVVHTt21LJlyzR37lyf49LT05Wbm6s/nl/DxVDnR3HCQ6VhvRp58c+zZ6Xf/MZqx8VJTz/duP0BAAAADSSgQ05YWJgWLlyohQsXXvK4MWPGyOPx+Kkqe3z7nUv7vrXWpBl0XYSaRTXynYZPPikdPmy1H39catu2cfsDAAAAGkjAPpMDX2l7rFEch0Ma1aeRR3Gys6WlS612377SPfc0bn8AAABAAyLkNAHfn6lU5sFySdLPOoerdfOQxuvM45HuvVcqK7O+X7VKCg3oAT8AAADAByGnCUj/rFTuc3fjjenbyKM4qanS5s1W+7/+S+rfv3H7AwAAABoYISfAlZR5tPVLa1QlsX2oOsY34qhKUZH0299a7VatvLesAQAAAE0IISfAbcvyqMxltUc39ijOn/4kHTtmtZcutYIOAAAA0MQQcgJYpceprV+5JUntW4Wox9VhjdfZvn3SsmVWu39/acaMxusLAAAAaESEnABW4opUxLm708YkRcrhaKTFPz0eac4cyeWSnE5rsgEnPxoAAABompg2K4A1CyvRHyaE6PDpKPXu2IijOOvWSR9+aLV/8xtr2mgAAACgiSLkBDin06EbOoU3XgcFBdK8eVa7bVvruRwAAACgCeOepGA3f7506pTV/r//V2re3N56AAAAgHoi5ASzXbuklSut9rBh0tSp9tYDAAAANABCTrByu6V77rG+hoVJzz8vNdbEBgAAAIAfEXKC1Zo1Umam1Z43T0pMtLceAAAAoIEQcoJRXp70hz9Y7Q4dpEcftbceAAAAoAERcoLRH/4g5edb7WeflWJi7K0HAAAAaECEnGCzbZv04otW+7bbpIkT7a0HAAAAaGCEnGDiclmTDUhSZKS0YgWTDQAAAMA4hJxg8txz0uefW+2HH5Y6dbK3HgAAAKAREHKCxfHj0oIFVrtLF+nBB+2tBwAAAGgkhJxgMW+edOaM1X7uOet2NQAAAMBAhJxg8O670iuvWO077pDGjLG3HgAAAKAREXJMV1Ym/fd/W+2YGGnZMnvrAQAAABoZIcd0zzwjffWV1X7sMal9e1vLAQAAABobIcdkR45If/6z1e7RQ/rtb20tBwAAAPAHQo7J5s6Vzp612itXSmFh9tYDAAAA+AEhx1Rvvim9/rrVnj5duuUWe+sBAAAA/ISQY6KSEunee6128+bSX/5ibz0AAACAHxFyTPTEE9bzOJK0ZInUpo2t5QAAAAD+RMgxTVaWd+SmXz/p//wfe+sBAAAA/IyQYxKPx1oTp7xccjisyQZCQuyuCgAAAPArQo5JNm6U0tOt9qxZUnKyvfUAAAAANiDkmOLMGen++632lVdaz+IAAAAAQYiQY4rHHpOOH7faTz0ltWxpazkAAACAXQg5JvjiC+nZZ632oEHWujgAAABAkCLkNHUejzRnjlRZaU0ysHKl5OSfFQAAAMGLT8NN3csvSx99ZLXvu0/q3dveegAAAACbEXKasvx86YEHrHZCgvVcDgAAABDkCDlN2R//KOXlWe1nnpHi4uytBwAAAAgAhJymaudOafVqqz1ypDRlir31AAAAAAGCkNMUVVZakw14PFJYmPTcc5LDYXdVAAAAQEAg5DRFf/2r9MknVvvBB6Xu3e2tBwAAAAgghJym5tQp6ZFHrHbHjt42AAAAAEmEnKbnwQelggKrvWKFFB1tbz0AAABAgCHkNCVbt0ovvWS1x4+3/gAAAADwQchpKioqrMkGJCkqSnr2WXvrAQAAAAIUIaepWL5c2rvXaj/6qHTttfbWAwAAAAQoQk5TcOyY9NhjVrtbN2nePFvLAQAAAAIZIacp+N3vpKIiq/3881JEhL31AAAAAAGMkBPgQt59V9q40frmzjulkSPtLQgAAAAIcIScAOasqFDkAw9Y3zRrJj3zjL0FAQAAAE0AISeAdUlNVcihQ9Y3ixZJCQn2FgQAAAA0AYScAOX4+mt127TJ+qZ3b+nee+0tCAAAAGgiCDmByONR5EMPKaS83Pp+5UopNNTemgAAAIAmgpATiHbsUNiWLZKk8rvukgYNsrkgAAAAoOkg5ASiAQNU8uqrKujcWWWLFtldDQAAANCkcA9UgHKNHasPwsM17Mor7S4FAAAAaFIYyQlkDofdFQAAAABNDiEHAAAAgFEIOQAAAACMQsgBAAAAYBRCDgAAAACjEHIAAAAAGIWQAwAAAMAohBwAAAAARiHkAAAAADAKIQcAAACAUQg5AAAAAIxCyAEAAABgFEIOAAAAAKMQcgAAAAAYhZADAAAAwCiEHAAAAABGIeQAAAAAMAohBwAAAIBRCDkAAAAAjELIAQAAAGAUQg4AAAAAoxByAAAAABiFkAMAAADAKIQcAAAAAEYh5AAAAAAwCiEHAAAAgFEIOQAAAACMQsgBAAAAYBRCDgAAAACjEHIAAAAAGIWQAwAAAMAohBwAAAAARiHkAAAAADAKIQcAAACAUQg5AAAAAIxCyAEAAABgFEIOAAAAAKMEfMjZtWuXJkyYoJYtWyo6Olo9e/bU8uXLfY4pLy/XkiVLdN111ykyMlJt2rTRuHHjdOzYMZuqBgAAAGCXULsLuJS0tDSNHz9eSUlJmj9/vmJjY3Xo0CGf8FJRUaFx48Zp27Zt+vWvf63evXsrPz9f//nPf/TDDz+offv2Nl4BAAAAAH8L2JBTWFio6dOna9y4cdq0aZOczpoHnZYtW6YPPvhAH330kZKTk/1cJQAAAIBAE7C3q61fv165ublavHixnE6niouL5Xa7fY5xu9169tlndfvttys5OVkul0slJSU2VQwAAAAgEDT4SM4HH3ygdevWKScnR23bttWdd96p0aNH1/rvSU9PV1xcnHJycjRp0iRlZWUpJiZGd999t5YtW6bIyEh9+eWXOn78uHr37q1Zs2bppZdeUnl5uXr16qVnn31Ww4YNu2Qfp06dUl5ens+27OxsSVJRUZEKCwtrXXdDKS4u9vlqumC7XsAfeF0BAOojUN5HioqKan1Og4aclJQUzZs3T3fccYf69Omj/fv3a9y4cVq6dKnmzZtXq7/r4MGDcrlcmjhxombOnKknnnhCGRkZWrFihQoKCrRhwwYdPHhQknXLWsuWLZWSkiJJWrJkicaOHaudO3eqd+/eF+1j5cqVWrRoUY37MjMzdfLkyVrV3BgyMzPtLsGvgu16AX/gdQUAqA+730eOHj1a63McHo/HU9uTzpw5o2bNmlXbnpiYqL/85S8aP3581bZHHnlEL7/8cq1nOuvcubMOHz6s2bNna9WqVVXbZ8+erZSUFGVlZWnHjh2aPn26wsPDlZ2drauvvlqS9R+iS5cumjJliv7nf/7non1cbCRn0qRJ2rFjhxITE2tVc0MqLi5WZmamkpOTFRMTY1sd/hJs1wv4A68rAEB9BMr7yP79+9W/f3/t3btXPXr0uKxz6jSS06VLFy1ZskQzZ878yWMdDoccDket+4iKipIkTZ061Wf7tGnTlJKSou3btys6OlqSNGjQoKqAI0kdOnTQzTffrG3btl2yj/j4eMXHx9e4LzY2VnFxcbWuu6HFxMQERB3+EmzXC/gDrysAQH3Y/T4SGxtb63PqNPHAqlWrtGTJEvXr108ff/xx1fb77rtP06ZN04wZM/Too4/qjjvu0JNPPql777231n0kJCRIktq0aeOz/Xwoyc/Pv+gx54/Lz8+vdb8AAAAAmrY6hZzJkyfryy+/1O23366xY8fql7/8pY4dO6Z77rlHqampcjqd2rVrl5o1a6bXX39dDz74YK376NevnyQpJyfHZ/vx48clSa1bt1avXr0UFhZW7Zjzx7Vu3boOVwcAAACgKavzFNIRERF69NFHdeDAAYWEhOi6667TY489pkGDBmnNmjV6++23tXbtWo0bN65Of/+UKVMkSS+88ILP9jVr1ig0NFRDhw5Vs2bNdNttt2nbtm06cOBA1TH79+/Xtm3bNGrUqLpeHgAAAIAmqt7r5Fx11VVat26d0tLS9NZbb6l79+7asGFDvQtLSkrSjBkztH79et15551auXKlpkyZog0bNuiBBx6oulVtyZIlioqK0vDhw7V06VItXbpUI0aMUMuWLfXII4/Uuw4AAAAATUudp5A+evSotmzZopKSEt10000aOHCgMjMz9eKLL+p3v/udnnvuOS1fvrzqtrO6WL16tTp06KC1a9cqNTVVHTt21LJlyzR37tyqY66//np98MEHeuihh/T444/L6XRq+PDheuqpp3TVVVfVuW8AAAAATVOdRnLefPNNXXfddVq6dKlefvll3Xzzzfr9738vh8OhmTNnKisrSwMGDNDNN9+sGTNm6NSpU3UqLiwsTAsXLtSRI0dUXl6ugwcP+gSc82644Qa98847VQt4/vOf/1TXrl3r1CcAAACApq1OIeehhx7SHXfcoUOHDunTTz/VSy+9pGXLllVNANCsWTM9/fTT+uyzz5Sbm0vgAAAAAOA3dQo5x44d06BBg6q+HzRokDweT9XMZ+d169ZNb731ll555ZX6VQkAAAAAl6lOz+TcfPPNWr58uXr27KkWLVpo8eLFatmy5UVXIL311lvrVSQAAAAAXK46jeT87W9/U7t27XTLLbeoV69e2rlzpzZu3Kjo6OiGrg8AAAAAaqVOIzkJCQlKT09XaWmpSktL1aJFi4auCwAAAADqpM5TSEtSZGSkIiMjG6oWAAAAAKi3ei8GCgAAAACBhJADAAAAwCiEHAAAAABGIeQAAAAAMAohBwAAAIBRCDkAAAAAjELIAQAAAGAUQg4AAAAAoxByAAAAABiFkAMAAADAKIQcAAAAAEYh5AAAAAAwCiEHAAAAgFEIOQAAAACMQsgBAAAAYBRCDgAAAACjEHIAAAAAGIWQAwAAAMAohBwAAAAARiHkAAAAADAKIQcAAACAUQg5AAAAAIxCyAEAAABgFEIOAAAAAKMQcgAAAAAYhZADAAAAwCiEHAAAAABGIeQAAAAAMAohBwAAAIBRCDkAAAAAjELIAQAAAGAUQg4AAAAAoxByAAAAABiFkAMAAADAKIQcAAAAAEYh5AAAAAAwCiEHAAAAgFEIOQAAAACMQsgBAAAAYBRCDgAAAACjEHIAAAAAGIWQAwAAAMAohBwAAAAARiHkAAAAADAKIQcAAACAUQg5AAAAAIxCyAEAAABgFEIOAAAAAKMQcgAAAAAYhZADAAAAwCiEHAAAAABGIeQAAAAAMAohBwAAAIBRCDkAAAAAjELIAQAAAGAUQg4AAAAAoxByAAAAABiFkAMAAADAKIQcAAAAAEYh5AAAAAAwCiEHAAAAgFEIOQAAAACMQsgBAAAAYBRCDgAAAACjEHIAAAAAGIWQAwAAAMAohBwAAAAARiHkAAAAADAKIQcAAACAUQg5AAAAAIxCyAEAAABgFEIOAAAAAKMQcgAAAAAYhZADAAAAwCiEHAAAAABGIeQAAAAAMAohBwAAAIBRCDkAAAAAjELIAQAAAGAUQg4AAAAAoxByAAAAABiFkAMAAADAKIQcAAAAAEYh5AAAAAAwCiEHAAAAgFEIOQAAAACMEvAhZ9euXZowYYJatmyp6Oho9ezZU8uXL6/aP3ToUDkcjmp/xo4da2PVAAAAAOwSancBl5KWlqbx48crKSlJ8+fPV2xsrA4dOqRjx475HNe+fXs98cQTPtsSEhL8WSoAAACAABGwIaewsFDTp0/XuHHjtGnTJjmdFx90at68ue666y4/VgcAAAAgUAXs7Wrr169Xbm6uFi9eLKfTqeLiYrnd7ose73K5VFRU5McKAQAAAASigB3JSU9PV1xcnHJycjRp0iRlZWUpJiZGd999t5YtW6bIyMiqY8/vKy8vV5s2bfTrX/9aCxYsUFhY2CX7OHXqlPLy8ny2ZWdnS5KKiopUWFjY8Bd2mYqLi32+mi7YrhfwB15XAID6CJT3kboMZARsyDl48KBcLpcmTpyomTNn6oknnlBGRoZWrFihgoICbdiwQZLUuXNnDRs2TL169VJxcbE2bdqkxx9/XFlZWXr11Vcv2cfKlSu1aNGiGvdlZmbq5MmTDX5dtZWZmWl3CX4VbNcL+AOvKwBAfdj9PnL06NFan+PweDyeRqil3jp37qzDhw9r9uzZWrVqVdX22bNnKyUlRVlZWeratWuN586aNUt/+9vftH37dvXv3/+ifVxsJGfSpEnasWOHEhMTG+Zi6qC4uFiZmZlKTk5WTEyMbXX4S7BdL+APvK4AAPURKO8j+/fvV//+/bV371716NHjss4J2JGcqKgoSdLUqVN9tk+bNk0pKSnavn37RUPOvHnz9Le//U3p6emXDDnx8fGKj4+vcV9sbKzi4uLqWH3DiYmJCYg6/CXYrhfwB15XAID6sPt9JDY2ttbnBOzEA+engG7Tpo3P9vOhJD8//6LnXn311ZKk06dPN1J1AAAAAAJVwIacfv36SZJycnJ8th8/flyS1Lp164uee/jw4Z88BgAAAICZAjbkTJkyRZL0wgsv+Gxfs2aNQkNDNXToUBUWFqqsrMxnv8fj0eOPPy5JGjNmjH+KBQAAABAwAvaZnKSkJM2YMUMvvviiXC6XhgwZooyMDG3cuFEPP/ywEhISlJGRoalTp2rq1Knq0qWLzp49q9TUVH388ceaNWuWbrjhBrsvAwAAAICfBWzIkaTVq1erQ4cOWrt2rVJTU9WxY0ctW7ZMc+fOlSR17NhRgwcPVmpqqk6ePCmn06nExEStXr1as2bNsrl6AAAAAHYI6JATFhamhQsXauHChTXuv/baa/X//t//83NVAAAAAAJZwD6TAwAAAAB1QcgBAAAAYBRCDgAAAACjEHIAAAAAGIWQAwAAAMAohBwAAAAARiHkAAAAADAKIQcAAACAUQg5AAAAAIxCyAEAAABgFEIOAAAAAKMQcgAAAAAYhZADAAAAwCiEHAAAAABGIeQAAAAAMAohBwAAAIBRCDkAAAAAjELIAQAAAGAUQg4AAAAAoxByAAAAABiFkAMAAADAKIQcAAAAAEYh5AAAAAAwCiEHAAAAgFEIOQAAAACMQsgBAAAAYBRCDgAAAACjEHIAAAAAGIWQAwAAAMAohBwAAAAARiHkAAAAADAKIQcAAACAUQg5AAAAAIxCyAEAAABgFEIOAAAAAKMQcgAAAAAYhZADAAAAwCiEHAAAAABGIeQAAAAAMAohBwAAAIBRCDkAAAAAjELIAQAAAGAUQg4AAAAAoxByAAAAABiFkAMAAADAKIQcAAAAAEYh5AAAAAAwCiEHAAAAgFEIOQAAAACMQsgBAAAAYBRCDgAAAACjEHIAAAAAGIWQAwAAAMAohBwAAAAARiHkAAAAADAKIQcAAACAUQg5AAAAAIxCyAEAAABgFEIOAAAAAKMQcgAAAAAYhZADAAAAwCiEHAAAAABGIeQAAAAAMAohBwAAAIBRCDkAAAAAjELIAQAAAGAUQg4AAAAAoxByAAAAABiFkAMAAADAKIQcAAAAAEYh5AAAAAAwCiEHAAAAgFEIOQAAAACMQsgBAAAAYBRCDgAAAACjEHIAAAAAGIWQAwAAAMAohBwAAAAARiHkAAAAADAKIQcAAACAUQg5AAAAAIxCyAEAAABgFEIOAAAAAKMQcgAAAAAYhZADAAAAwCiEHAAAAABGIeQAAAAAMAohBwAAAIBRCDkAAAAAjELIAQAAAGAUQg4AAAAAoxByAAAAABiFkAMAAADAKAEfcnbt2qUJEyaoZcuWio6OVs+ePbV8+fIajy0oKFB8fLwcDoc2bdrk50oBAAAABIJQuwu4lLS0NI0fP15JSUmaP3++YmNjdejQIR07dqzG4xcsWKCSkhI/VwkAAAAgkARsyCksLNT06dM1btw4bdq0SU7npQed9u7dq1WrVmnBggVasGCBn6oEAAAAEGgC9na19evXKzc3V4sXL5bT6VRxcbHcbvdFj//tb3+r22+/XYMHD/ZjlQAAAAACTcCO5KSnpysuLk45OTmaNGmSsrKyFBMTo7vvvlvLli1TZGRk1bEbN27Utm3btH//fh05cuSy+zh16pTy8vJ8tmVnZ0uSioqKVFhY2CDXUhfFxcU+X00XbNcL+AOvKwBAfQTK+0hRUVGtzwnYkHPw4EG5XC5NnDhRM2fO1BNPPKGMjAytWLFCBQUF2rBhgyTp7Nmz+v3vf6/7779f11xzTa1CzsqVK7Vo0aIa92VmZurkyZMNcSn1kpmZaXcJfhVs1wv4A68rAEB92P0+cvTo0VqfE7Ahp6ioSCUlJZo9e3bVbGqTJ09WeXm5UlJS9Kc//Uldu3bV0qVLVVFRoUceeaTWfcyZM0e/+MUvfLZlZ2dr0qRJSk5OVmJiYoNcS10UFxcrMzNTycnJiomJsa0Ofwm26wX8gdcVAKA+AuV9ZP/+/bU+J2BDTlRUlCRp6tSpPtunTZumlJQUbd++XWFhYXrqqaf0/PPPKzY2ttZ9xMfHKz4+vsZ9sbGxiouLq33hDSwmJiYg6vCXYLtewB94XQEA6sPu95G6fM4P2IkHEhISJElt2rTx2X4+lOTn52vBggW66qqrNHToUB05ckRHjhypusUsLy9PR44cueRkBQAAAADME7AjOf369dM777yjnJwcde/evWr78ePHJUmtW7fW0aNHlZ2drU6dOlU7f86cOZKsMNSiRQv/FA0AAADAdgEbcqZMmaKlS5fqhRde0PDhw6u2r1mzRqGhoRo6dKg6dOig7777zue8vXv3av78+XrwwQc1YMAA7kMHAAAAgkzAhpykpCTNmDFDL774olwul4YMGaKMjAxt3LhRDz/8sBISEqpuabvQ+VGbG2+8UZMmTfJ32QAAAABsFrAhR5JWr16tDh06aO3atUpNTVXHjh21bNkyzZ071+7SAAAAAASogA45YWFhWrhwoRYuXHjZ5wwdOlQej6cRqwIAAAAQyAJ2djUAAAAAqAtCDgAAAACjEHIAAAAAGIWQAwAAAMAohBwAAAAARiHkAAAAADAKIQcAAACAUQg5AAAAAIxCyAEAAABgFEIOAAAAAKMQcgAAAAAYhZADAAAAwCiEHAAAAABGIeQAAAAAMAohBwAAAIBRCDkAAAAAjELIAQAAAGAUQg4AAAAAoxByAAAAABiFkAMAAADAKIQcAAAAAEYh5AAAAAAwCiEHAAAAgFEIOQAAAACMQsgBAAAAYBRCDgAAAACjEHIAAAAAGIWQAwAAAMAohBwAAAAARiHkAAAAADAKIQcAAACAUQg5AAAAAIxCyAEAAABgFEIOAAAAAKMQcgAAAAAYhZADAAAAwCiEHAAAAABGIeQAAAAAMAohBwAAAIBRCDkAAAAAjELIAQAAAGAUQg4AAAAAoxByAAAAABiFkAMAAADAKIQcAAAAAEYh5AAAAAAwCiEHAAAAgFEIOQAAAACMQsgBAAAAYBRCDgAAAACjEHIAAAAAGIWQAwAAAMAohBwAAAAARhQ/l98AACAASURBVCHkAAAAADAKIQcAAACAUQg5AAAAAIxCyAEAAABgFEIOAAAAAKMQcgAAAAAYhZADAAAAwCiEHAAAAABGCbW7AAAISh63VHlWqiz1/eo6K7lLq3+91D7X2Rr/rpiKEo0oKVbU+zFSSKjkcEqOEOurnOe+P9d2hlTfdv5Yn+Nrue3Cv/NifV94fl379lc/9e7b4ccfMgAIXoQcAMHN45Yqy86FgxpCR9XXBt7nLm/0SwuRFCtJxY3eFWoj0IPcT/Xj+FEgDvR+Gr1vgisQiAg5AAKDxyO5y2oOBbUcwahV+HCX2X3ldeCQQiKlkKhzfyJr/FrhDlHuqe/Upk1rhYWGWIHOU3nuq1uS23db1feX2Hbh93JL7hq21frv9Nj1H9IeVf8NXHZXggbhsD/I1aWfH2/7/+zdeXwM5x8H8M9ubrkviTiSUE0iQVxBiERRR5RQN3VWKOqotlR/zhYtWvwoqq78NNq66qaCOJI6IqijrsSdkFPuO/v8/kgztRLkkt2sz/v1yot95pmd78zO7Ox3nmeeqajlvGrZlZmYlmkdZUxcNQSTHCJSJkRBK0OJEoYKbt2oil6QYJS8rAzT5LolOglnpqQgPDgY7Zu2h46JSSVsjDISAoAoQzL1TMJWEUlbWZddkuWUddmVtY7FLqeU66j0nm9S4ir+2Sb5qg6EKoysfAlWZSZtxXY1rrjEVCc7Bw65t6HzKBZoMLryP4pyYJJDpK6EKLjS+6KWjNfZtaoq/kCR65U9wdA2AOT6xf/7svnkerziVxFkMkg/KkgzCFE0ESpVMvWSBKsiEtPXuewqsZziEtVXLOeNwsS1kAGAxgAU12swySHSSIq8UiQMZUwwnr3BvLCsKp5Y5LqvrwXjhdP0+AOZSJ3IZP9cDdZSdSRUUZQS1/IkU8WUvZbEtAyJXIUtp4zrWBHLKS5JftFySkNW9Y5lJjlUtSjyy9GSUY7Wjap4NUemXXwrRVlaMErauiHX/6fpnIiINIpS4qqj6mioIhRJhIomTqkpyQgNOYk2bdvCWNXxlhKTHFKtzBjg+iIYJN1Gq6woVDv9HYDcFw+Zq8hVdcSlJ9N6vfdnFDtNH5Dz8CYiIqIXkO7jeTGhp4NsuTmEXvVKCqri8FcQqU7McSB0IJD1BDoAbAAg4XUuUPZv60VxrRPlacF42X0gTDaIiIiIKhV/fVHlU+QD1xYAV+dIfULzDd9CSiZgbFYd2rqGFdO68XwCI9fhTeJEREREbwAmOVS5MmOA00OAJ0cKXmvpA81XIt2qD04eP472nu1hos5D3RIRERGR2mOSQ5UnJhgIHQRkPSl4bfw20HYbYN4ISElRbWxEREREpDGY5NDrV0z3NDgMBlqsBnSq2lgdRERERKTumOTQ6/WC7mmoO5L3xxARERHRa8Ekh16f57unmTgBbbYWdE8jIiIiInpNmORQxVPkA9fmA1fnPtc9bQ2gY6Ta2IiIiIhI4zHJoYqVGQP8ORiIOVrwmt3TiIiIiKiSMcmhilNc97S22wCzhqqNi4iIiIjeKExyqPyK7Z425J/R09g9jYiIiIgqF5McKh92TyMiIiIiNcMkh8quSPc0Z6DtVnZPIyIiIiKVYpJDpcfuaURERESkxpjkUOkU2z3tB6DuCHZPIyIiIiK1wCSHSo7d04iIiIioCmCSQ6/G7mlEREREVIUwyaGXY/c0IiIiIqpimOTQiz05VpDgsHsaEREREVUhTHKoKEU+cO1r4MpcAKKgjN3TiIiIiKiKYJJDytg9jYiIiIiqOCY59C92TyMiIiIiDcAkh9g9jYiIiIg0ilzVAbzKhQsX0KNHD1hYWKBatWpwc3PDf//7X2n6ggUL0KpVK1hbW0NfXx/169fH5MmTERcXp8Koq5DMJ0Dwu8CVOQAEoGUAtFwPtP4fExwiIiIiqpLUuiXn8OHDeO+999CkSRPMnDkTRkZGiIyMxKNHj6Q64eHhcHd3x4ABA2BsbIzr16/jp59+wv79+3Hp0iUYGhqqcA3U3JNjwJ+DgKyYgtcmzkDbbYCZm2rjIiIiIiIqB7VNclJSUjB06FD4+vpi+/btkMuLb3TasWNHkbLWrVujT58+2Lt3LwYMGPC6Q616iu2e9gHQYhVbb4iIiIioylPbJGfLli2IiYnB/PnzIZfLkZ6eDgMDgxcmO89ycHAAACQlJb3mKKugzCf/jJ52rOC1lsE/o6cN5+hpRERERKQR1DbJOXLkCExMTBAVFQU/Pz/cunULhoaG+OCDD7B06VLo6+tLdYUQSEhIQF5eHm7fvo3p06dDS0sLPj4+L11GbGxskXt3IiIiAABpaWlISUmp8PUqqfT0dKV/K4JW/AkYXPwQ8uxYAEC+0dvIbBoAhUkDIDW1wpZTFq9jfYnedDyuiIioPNTlPJKWllbqedQ2ybl9+zby8vLQs2dPjBo1CgsXLsTx48exYsUKJCUl4ZdffpHqxsTEoEaNGtLrWrVqYcuWLXB2dn7pMlatWoW5c+cWO+3cuXN48uRJxaxMOZw7d678byLy4ZS7DU65v0H2T/e0h9o++EsxBvnhMQBiyr+MClIh60tESnhcERFReaj6PPLgwYNSz6O2SU5aWhoyMjIwduxYaTS13r17IycnBz/++CPmzZuH+vXrAwAsLCwQFBSErKwsXLx4ETt37ixRxjdu3Dj07dtXqSwiIgJ+fn7w8PCAi4tLxa9YCaWnp+PcuXPw8PAo1+AJsqwYGFz8ENoZJwEAQm6ArIZLYFprMNqpUfe0ilpfIvoXjysiIioPdTmPXL9+vdTzqG2SY2BgAAAYOHCgUvmgQYPw448/4vTp01KSo6uri44dOwIAunfvjg4dOqBNmzaoXr06unfv/sJlVK9eHdWrVy92mpGREUxMTCpiVcrF0NCw7HE8OfrPwz3/HT1N1nYbDMzcYFBxIVaocq0vERWLxxUREZWHqs8jRkalHxhLbZ+TY2dnBwCwsbFRKi9MSp4+ffrCeT09PVGjRg0EBga+vgDVmSK/YOS0Y53+TXAcPgA6h3F4aCIiIiLSeGqb5DRr1gwAEBUVpVQeHR0NALC2tn7p/FlZWUhOTn49wamzYh/uuQFoHcDhoYmIiIjojaC2SU6/fv0AAOvXr1cqX7duHbS1teHj44P09HRkZGQUmXfHjh14+vQpmjdvXimxqo0nR4GD7v8OD23iDHQ+B9QbweGhiYiIiOiNobb35DRp0gQjR47Ehg0bkJeXB29vbxw/fhzbtm3DF198ATs7O1y6dAkdO3ZE//794ezsDLlcjvPnz+Pnn3+Gg4MDJk2apOrVqByKfODqV8DVeZAe7uk4tOD5N2y9ISIiIqI3jNomOQCwZs0a1KlTBxs3bsTvv/8Oe3t7LF26FJMnTwZQMFT0+++/j2PHjiEgIAC5ubmwt7fHhAkT8OWXX8LS0lLFa1AJMp8Afw4CYoILXmsZAC1WFTzck4iIiIjoDaTWSY6Ojg5mz56N2bNnFzvdysoKP/74YyVHpUaKjJ7mArTdBpi5qjYuIiIiIiIVUuskh17gRd3TWqwCtPksDCIiIiJ6szHJqWrYPY2IiIiI6KWY5FQl7J5GRERERPRKTHKqAkV+Qde0q1/h3+5pw4AWP7B7GhERERHRc5jkqDlZ1hMgbCy7pxERERERlRCTHDVmnn8Thqf8gezYggJ2TyMiIiIieiUmOWosS2YBWX5OwQt2TyMiIiIiKhEmOWosU26NTPe1qKaVzu5pREREREQlxCRHzeXZdAZMTFQdBhERERFRlSFXdQBEREREREQViUkOERERERFpFCY5RERERESkUZjkEBERERGRRmGSQ0REREREGoVJDhERERERaRQmOUREREREpFGY5BARERERkUZhkkNERERERBqFSQ4REREREWkUJjlERERERKRRmOQQEREREZFGYZJDREREREQahUkOERERERFpFCY5RERERESkUZjkEBERERGRRmGSQ0REREREGoVJDhERERERaRQmOUREREREpFGY5BARERERkUZhkkNERERERBqFSQ4REREREWkUJjlERERERKRRmOQQEREREZFGYZJDREREREQahUkOERERERFpFCY5RERERESkUZjkEBERERGRRmGSQ0REREREGkVb1QGom+zsbABARESESuNIS0vDgwcPcP36dRgZGak0lsrwpq0vUWXgcUVEROWhLueRwt/lhb/TS4JJznMePnwIAPDz81NxJEREREREVOjhw4do2rRpierKhBDiNcdTpSQlJeHEiROoXbs29PT0VBZHjx49AAB79uxRWQyV6U1bX6LKwOOKiIjKQ13OI9nZ2Xj48CG8vb1hZmZWonmY5KgpV1dXAMC1a9dUHEnleNPWl6gy8LgiIqLyqMrnEQ48QEREREREGoVJDhERERERaRQmOUREREREpFGY5BARERERkUZhkkNERERERBqFSQ4REREREWkUJjlERERERKRRmOQQEREREZFGYZJDREREREQahUkOERERERFpFCY5RERERESkUZjkEBERERGRRmGSQ0REREREGoVJDhERERERaRQmOUREREREpFGY5BARERERkUZhkkNERERERBqFSQ4REREREWkUJjlERERERKRRmOQQEREREZFGYZJDREREREQahUkOERERERFpFJkQQqg6CCIiIiIioorClhwiIiIiItIoTHKIiIiIiEijMMkhIiIiIiKNwiSHiIiIiIg0CpMcIiINxrFliIiorKryOYRJjppSKBRQKBSqDoOIqjiZTKbqEIiIqIqJjo5GZmamdA6piskOkxw1olAoEBMTAwCQy+WQy+VK04iIXqXwRKRQKPD3339j69atOH36NGJjY5GRkaFUl98rRERUnOHDh8POzg7bt28HUDUvmDHJURPJyclYsGABPDw8YGhoiEGDBiEyMlKaLpfLlX6gVMWM+mU0bX2IVEUmk+HSpUto1aoVmjVrhlGjRqFNmzaoWbMmWrRogfHjxyMkJAQAlC6kEBERFbp8+TKSk5Ph7++PL774AtHR0QAKfq9VlQtkfBiompgyZQo2bNiAtm3bwtzcHFu2bMGsWbPwySefYNGiRTh9+jQcHBzQu3dv+Pr6qjrccrtx4wYsLS1hYWEBLS2tItMLd8uqeOWASJXu3LmDzp07Q1tbG9OnT4dcLkd+fj4eP36Mixcv4syZM3j06BHc3Nwwc+ZM9O3bV9UhExGRGrly5Qrc3d0REBCAI0eO4H//+x/atGmDhQsXom3btqoOr8S0VR0AAVFRUQgICMCkSZMwb948pKWlQU9PDwEBATh+/Di0tLSgo6OD4OBgbNy4EVOmTME333wDHR0dVYdeJo8fP4afnx9atGiBJk2aoFGjRnB0dET16tVhbGwMQDm5OX78OHbs2IHp06ejZs2aqgqbqEr49ddfoVAosGHDBrRu3Voqz8/PR0pKCu7du4djx45h3bp1GDduHHR0dODn56fCiImISJ3s2rULtWvXhqenJ7p164b69etjyZIl8PX1xZgxYzB+/HjY29tDoVBAJpOp7QVp9lVQA/v27YORkRF69eoFADAyMoKXlxfu378PLy8v7N69Gzt37sTevXvRtWtXrFu3Drdv31Zx1GX3xx9/4NatWzh27BimT5+O7t27o2fPnpg8eTLWrVuH06dP49GjR8jKygIAhIaG4ocffoChoaGKIydSf1euXEGdOnVQv359AEB2djYAQEtLC+bm5mjSpAmmTp2KoKAguLq6YsaMGUhPT1dlyEREpEb27t0LT09PWFtbw8LCAl9++SVCQkLQpk0bLFmyBJMnT8bNmzchl8vVNsEBmOSohdOnT8PNzQ22trZS2cmTJ9GoUSP4+/vDyMgI+vr6cHV1xdy5cyGEwPHjx1UXcDk9fPgQVlZWWLduHW7evIlly5bBzc0NR44cgb+/P7p06YJ+/fph1qxZWLduHYKCgtCgQQOYmZmpOnQitdemTRucO3dO6j+tp6cHoKALaH5+PvLz86FQKFCrVi189NFHePz4MYKDg1UZMhERqZHw8HB4eXlJF5fz8/Ph6uqKzZs3Y8GCBQgJCUGLFi3w9ddfIzk5WcXRvhiTHDWQkZGBlJQUpZaKpKQk9OnTB3Z2dgD+vUdFW1sb5ubmSE1NVUmsFSE3Nxfx8fFwcnKCo6Mjxo4diy1btiA8PBwhISGYMWMGjI2NsWHDBowfPx4nT57UiPuQiCqDn58fzM3N0aNHD6xduxYPHz6EEAIymQxaWlrQ0tKSBhywsbFBZmYmatWqpeKoiYhIHYSEhMDAwACNGzeWzhWF905bWlpi+vTp+N///of69etj1qxZGD9+PK5du6bKkF+IAw+omEKhwLFjx3Dx4kV89tlnAAoSmvDwcNSqVUupdQcAgoOD0a1bNxw8eBA+Pj4qiLj8Ll26hICAACxYsAAGBgbF1snOzkZycjKWL1+OhQsX4uTJk1XqZjciVShMZq5evYqxY8fi8uXLaNasGTp16gR3d3fUrl0b1atXh42NDW7fvo3x48fj9u3buHv3rqpDJyIiNXDt2jUEBwdjwIABsLKyUppWeI4BCn6nff/99/jqq69gZ2eHiIgIVYT7Ukxy1ERWVhb09fVfWic3Nxdz587FmjVrEB8fX0mRvT7PHizFyc/Px8yZM7FkyRLk5ORUYmREVZdCoYBcLsfdu3exZcsWBAYG4saNG9DR0YGdnR0sLS2RnJyMR48ewdbWFgsXLsSAAQNUHTYREVURheeZ7OxsbNiwAbdu3cLSpUtVHVYRTHKqkKNHj2L48OHo2rUr1q5dq+pwyqzw4HiVuLg4DB06FLGxsQgPD6+EyIg0082bNxEaGoqQkBDcv38fNjY2aNKkCbp16wZXV1dVh0dERGoiLy8P2tr/Dr5c0t9s6ohJjhq4f/++dI+KkZGR0jSFQiHdj7NhwwZcvXoVo0ePhpubmypCfS2ePYCefz7OnTt3kJKSAnd3d5XFR1SVlKRVOCcnB7q6upUUERERVRXZ2dmIjo6GsbFxke5qzyt8MGhxzztUB1UzNdMQGRkZ+Omnn9C+fXu8++67GDlyJGJiYqTp+fn5kMvl0s3Co0ePxoIFC6psgnPmzBmMHj0asbGxSuVyuRxCCKn72rNd2OrWrcsEh6iEdu3aheHDh6NRo0YYPnw4Tpw4IR1bQgjk5eUBAHR1davME6uJiKhyxMbG4rPPPoObmxvs7OzQqVMnXL58WZquUCjw5MkT5OfnAyhIctQ1wQEArTlz5sxRdRBvqvXr1+M///kP7O3t4e3tja1btyI3NxcuLi5YunQpZs+ejV9//RWJiYmoXbs2TExMqvTV13nz5uHSpUvo37+/9NDPu3fvYsOGDdizZw+OHj2KqKgomJiYwNzcHMCr79shogIrVqzAqFGj8PjxY1hZWSEsLAwHDx5EkyZN4ODgUORkxOOKiIieNWXKFGzduhX9+/dH165dERAQAC0tLTRo0ADTpk3Dl19+iSNHjiAlJQVNmjSBtra2ev9OE6QyTZo0EX369BEJCQlCCCECAwNF69athaurqzAxMRFNmzYVDRo0EDKZTLz//vsiNjZWxRGXj4ODg/j4449FamqqEEKIvXv3iiZNmgiZTCZMTU2FTCYTMplMtG/fXpw+fVoIIUR+fr4qQyaqEqKjo4WdnZ0YOHCgEEKIxMREcejQIdGsWTNhamoqIiIihBBCKBQKIYQQN27cEJ988ol4+PChymImIiL18fDhQ2FsbCwWLVokhBAiKytLfPbZZ8LGxkY0b95cDBgwQAwbNkw0btxYyGQy0b9/f5Genq7iqF+O3dVUJDk5GREREejVqxeMjIyQm5sLb29vhIeHo06dOrhz5w7Cw8Oxfft2zJo1Czt37sT69etVHXaZJSYm4v79+2jdurU0bPTUqVORnJyMzZs349atW4iPj8e6detw+fJlDBo0CHfu3KmyN7sRVaY9e/ZAV1dXGobe3NwcnTt3xsaNGyGEwMcff4zc3Fzpatu5c+ewdOnSIvcAEhHRm+nAgQMwNTVFp06dABQ8SLpJkyaIjY1Fv379sHnzZmzatAknTpzA2LFjsX37dly9elXFUb8cf0GqSEREBMzMzJCVlQVdXV3o6Ojg77//hkwmw9y5c2FpaQkAcHFxwZw5c9C8eXMcOnQImZmZKo68bA4ePAhTU1O0bt0aWlpaOHPmDCIiIvDtt99i8ODBsLa2hoWFBUaOHIlVq1bh3r17CAoKUnXYRFXChQsXULduXVSvXh1AQb9phUKBhg0bYvXq1Th06BA2bNgAoOBewLCwMLz99tswMzNTZdhERKQmwsLC4ObmBmtra6ns0KFDaNiwIQYPHgxtbW3k5OTA1NQUY8eOhZWVFY4eParCiF+NSY6KODo6wtbWFqtXr8bly5dx/PhxLFu2DHp6etDT0wMA6cautLQ0NGnSBHFxcS98eKa6O3r0KJKTk/HVV1/h+PHjCAwMhJubG7y8vAAU3B8g/hlZrVu3bnB2dsaff/6pypCJqgxDQ0NERkZKo6rJ5XLI5XLk5eVh0KBB6NmzJxYsWIB79+4hNTUVwcHB6NChg4qjJiIidZGZmYmYmBgYGhpKZVpaWhgwYABsbGwAQBpaWiaTwdDQUPqdqq6Y5KiIhYUFxowZg1u3bqFDhw7o3Lkzrl27hsaNG+PixYsAIHXVioqKwoULF9CqVStVhlwupqamcHV1xcGDB9GrVy+sWbMGTk5OSmOxF4qPj4eBgQGqVaumgkiJqp6WLVvC1tZWGtCjUOHx9c033yA5ORnffvstIiIiEBkZiV69eqkiVCIiUkOffvopRo0apdTCP3v2bHz00UfSoDWFv0vj4uLw+PFjtG3bViWxllTRX5hUaT744ANYWlpi37590NPTw5gxY5Ceno6JEyfiwYMHaNeuHbKysrB8+XI8fPgQixcvVnXIZbZ06VKkpKTg0qVLOH36NMLCwiCEKPaegDt37iAiIgIzZ85UQaREVU/nzp1Rs2ZNpKSkFPtcAycnJ3z55ZeYNm0a7t+/j/z8fHTs2FEFkRIRkTpyd3cv8sgOe3v7IvVycnIQFBQEY2Nj+Pj4VFJ0ZcOHgaoZhUKBiRMnYvXq1dDR0UFOTg4MDQ3x9ddfY8KECWo9HvmLKBSKIs+/AQpabKysrJCfny+tV3Z2NgYOHIgLFy7g+vXrVbZ7HpG6yczMRJ8+fXDw4EG0adMGp06dUnVIRESkJp79LfYyhw4dwqBBgzB48GCsWLGiEiIrO7bkVDLxz3jiT548wcmTJxEbGwsPDw80b95c6ke/cuVK+Pv7IzQ0FPHx8WjcuDF69Oih6tDLbMuWLWjUqJHSQ0zlcrl0xfnZg+r8+fO4cuUKhg8fzgSHqIwUCoXUrUAIgdzcXBgYGGDWrFmIjY3FyJEjVRwhERGpEy0tLTx+/BgWFhbSveGFv1mFEFAoFMjPz0d2djY+//xzvP/++yqO+NXYkqMCJ0+eRN++faWBBExNTTFhwgTMmDEDgPIPFE0gl8uxZMkSTJ48Wek+o4MHDyI5ORktWrSAl5cXZDIZsrKyEBMTA3Nzc5iYmKg4ciL1dvz4cSxcuBAbNmxAzZo1laalpaXBwMCgyJW5R48ewdzcXOnmUiIienOFhIRg4cKFePr0KZo3b45JkyahXr16AIp/KHtOTk6VeDg9W3Iq2c2bN/Hhhx/C1tYWAQEBiI6Oxi+//IKZM2fi6dOnWLx4sVKCExUVhby8vGL7RVYF586dg46ODpo2bSqN9rR161b4+/sjIyNDukJgamqKqVOnYsaMGVV2XYkq26+//orY2Fg8e63q8uXL2LJlC+7duweZTIYGDRqgS5cuaNasGeRyOWrVqqXCiImISJ38/vvv+Oyzz5CdnY369etj5cqVePjwIdasWYPIyEjs3LkTMTExaN++Pd577z1YW1tXiQQHAKCKJ5C+yebMmSMaNmwoQkJClMonTJggZDKZOHjwoFSWn58vvvnmGyGTySo7zArz+eefC2dnZ+mJ67t37xYGBgbC09NTHDx4UOzbt0+sWLFCtGzZUshkMrF69WoVR0xUdTg4OIiJEyeKlJQUIYQQgYGBwsHBQejo6IjatWsLExMTIZPJhJOTk9i9e7cQQojc3FxVhkxERGrE29tbdOrUSVy9elUIIcSiRYuEo6Oj8PPzE56ensLa2lrUqlVLaGlpifHjx4ucnBwVR1xymtMnqooIDg5G48aN0bBhQwAFTX4AsGDBArRs2RLTp09HYmIiACA1NRWXL19G69atVRZveR0+fBitWrWSHlK4du1aNG7cGOvWrUOXLl3g6+uLCRMmYP/+/fD09MR3332HjIwMFUdNpP4SExNx//59tGrVSrp/bcaMGTAzM8OePXvw4MEDxMXFYf/+/dDS0sKQIUNw6dKlYodtJyKiN8/Tp08RGhqKDz74AK6urhBC4L333sPjx48RExODzZs349GjR9i7dy9Gjx6NVatWYfv27aoOu8SY5FSi/Px8yOVyCCGk/vCFTX7GxsZYsmQJrly5Io1WERsbi1OnTqF79+4qi7k8cnJy8NdffyEtLQ1nz57FkydPEBYWhgEDBsDJyQlAwTbJz8+HpaUlevfujcTERISHh6s4ciL1d+DAAZiamsLLywva2to4c+YMHj16hPnz56NLly7Iz8+Hrq4uunbtipUrVyInJwcHDx5U6tpGRERvrlOnTqF69epwdHQEUPCQz9jYWAAFF9/r1q0LXV1duLu7Y/ny5ahVqxaCgoKQl5enyrBLjJf0KlFWVhbs7e1x69YtaGlpFRlgoE2bNpg4cSLmzZsHX19fpKen49GjR/Dz81Nh1GX36NEjNGzYEEeOHMHevXtha2uLuLg4VK9eXVrvZ2+KtrOzQ1ZWVpEbqImoqJCQECQnJ2PUqFH48MMPcfz4cbi5uaFp06YACo4t8c8Nox4eHmjcuDHC2ai5lgAAIABJREFUw8OL3EBKRERvpgcPHsDGxgY6OjpS2d69e2FhYSGNiFv4WzU7OxvNmzfH/fv3q0yPgKoRpYYwNDTExIkTceLECaSlpRX7IMw5c+Zg7969GD9+PFq3bg0TExO4uLioINryc3R0xMmTJxEVFYXTp08jNDQUt2/fRnJyMgDlUeQyMzNx+fJlGBoaom7duqoMm6hKeOutt+Dr64tbt25h8ODByMvLg6+vb7F14+PjkZ+fDwsLi0qOkoiI1FWDBg3g7OwsXVwWQmDGjBkYOHBgkfPF06dPERUVBVdXV1WEWiYcQlqN5OXlQVtbGzt37sSwYcOQnp6O3r17V6n+jy+Tl5eHhIQE6OjowMLCAkIICCEgl8sRGhqKMWPGoGXLlli/fr2qQyWqEjIyMhAZGYkrV64gPDwcmZmZWLZsmdQNtrAl548//kD//v0REBCAnj17qjhqIiJSF2lpaTA0NJR+jz2v8Dyyb98+DB06FJs2baoyz25kkqNmCp84+/HHH+OHH37Ab7/9hr59+6o6rNdu6NChuHjxIlatWgUvLy9Vh0Ok9kQxzy5ITk6GqampUllaWhref/99KRniQ3aJiOhVnj3HJCUloWfPnkhMTERYWBj09fVVHF3JsLuamim8R+Wbb75Bz549q/TIaqWxdOlSJCQkSA+fIqKXe/Yp1EDBd8fzCQ4AXL9+HQ8ePMDIkSOZ4BARkSQ4OBh79uyBvr4++vTpg2bNmkkX25+9iHbz5k08ffoU48ePrzIJDsCWHCKiKic1NRXGxsZFyotr3SmUlZVVpU5ORET0+vz000+YOHEidHR0IISAmZkZDhw4gIYNG+LkyZNIT0+Hra0tmjRpIs3z/IBZ6o5JDhFRFRIZGYlFixahTZs2cHZ2Rq1atWBpaQk9PT2leoUJz5UrV5CYmIi2bdsqjWZIRERvpitXrqBLly7w9vbGt99+i9DQUEycOBGdO3eGvb09Nm3ahCdPnkBLSwve3t5YsmQJGjVqpOqwS41JDhFRFTJ79mx89dVX0NXVhYGBARo1aoTWrVujRYsWePvtt1GjRg2YmppKQ4KOGzcOa9askbq1ERHRm23WrFn4/fffsXnzZri7uwMAxo8fj9WrV2Po0KHo3r07LC0tsX//fnz//fcYOHAgfv755yr3CALek0NEVIXcvXsXtWvXxrx58/D48WMcOnQIa9aswaJFi2BnZ4emTZuidevWaNWqFbS1tXHlyhW0bdtW1WETEZGaCA4Ohru7u/QQUAC4f/8+WrZsiVmzZqFu3bpQKBRo37498vLyEBgYiGvXrknPzqkqmOQQEVURQgjk5uYiKSkJAwcOhK6uLiZPnoyYmBj89ddfCA4OxokTJzB37lwoFArUrl0bd+/exZIlS1QdOhERqYG8vDykpKTAyspK6d7O8PBwfPrpp6hTpw6AgvMNALRt2xb/+9//cO/ePSY5RET0euTm5qJx48aIiIiQnoWjr68Pe3t72Nvbo0ePHkhPT8eDBw9w/vx5/Pjjj7h7926VeaYBERG9XikpKWjbti3kcrk0iEBSUhKGDx+OHj16QFu7IDUovIdTS0sLGRkZcHJyUlnMZcV7coiIqpj09HQYGhq+tE5mZiYmTZqEHTt2ICEhoZIiIyIidRcfH4+MjAzUqVNHacS0wgFrCv/NyMjAvHnzsHHjRsTExKg46tJjSw4RURXzsgSn8OT0+PFjhIaGwtPTsxIjIyIidWdlZSX9Xy6XS+eNwoEFCl+fPXsWe/bsQe/evVUVarkwySEi0iCFJylLS0sMGTIETZs2VXFERESkzp4fNa2wZScwMBBWVlYYMWKEKsIqN3ZXIyIiIiIiJU+fPkVaWhpq1qxZpR4CWohJDhERERERaZSql5YRERERERG9BJMcIiIiIiLSKExyiIiIiIhIozDJISIiIiIijcIkh4iIiIiINAqTHCIiIiIi0ihMcoiIiErJx8cHPj4+qg6DiIhegEkOERERERFpFCY5RERERESkUZjkEBERERGRRmGSQ0REr01qaiomT54MBwcH6OnpoXr16ujUqRMuXLgg1Tl79iy6dOkCU1NTVKtWDd7e3ggNDS3yXlFRURg1ahTs7Oygp6cHR0dHfPTRR8jJyZHq3LlzB3379oWFhQWqVauGVq1aYf/+/Urvc/z4cchkMmzduhXz589HrVq1oK+vjw4dOiAiIqLIcteuXYt69erBwMAAHh4eOHXqVLHrumLFCri6uqJatWowNzdH8+bNsWXLlrJuOiIiKgeZEEKoOggiItJMgwcPxvbt2zFhwgQ0aNAACQkJCAkJQf/+/TF48GAcO3YMXbt2RbNmzdCnTx/I5XJs3LgRN27cwKlTp+Dh4QEAiI6ORosWLZCUlAR/f384OzsjKioK27dvx59//gkzMzPExMSgcePGyMjIwMSJE2FpaYmAgABcuXIF27dvR69evQAUJDnt27dHkyZNIJfLMWTIECQnJ2PRokVwc3PD2bNnpfjXr1+PDz/8EJ6enhgwYADu3LmDTZs2wcLCArVr18bx48cBAD/99BP8/f3Rp08fdOrUCVlZWbh8+TIMDQ2xfPnySt/uRERvOiY5RET02piZmWHIkCFYuXJlkWlCCDg5OaFu3bo4ePAgZDIZACAzMxOurq546623cPjwYQDAsGHD8PPPP+Ps2bNo3rx5kfeRyWSYMmUKli1bhlOnTqFt27YAgLS0NDRq1AhCCERGRkIul0tJjouLCy5dugRdXV0AwH//+19MmjQJV65cgZubG3Jzc1GrVi3Y2dnh7NmzUr3ChMbb21tKcvz8/BAREYGrV6++lu1IRESlw+5qRET02piZmeHs2bOIjo4uMu3SpUu4ffs2Bg0ahISEBMTHxyM+Ph7p6eno0KEDTp48CYVCAYVCgV27duG9994rkuAAkJKjAwcOwMPDQ0pwAMDIyAj+/v64d+8e/v77b6X5RowYISUuAODl5QWgoMsbAJw/fx6xsbEYO3asUr3hw4fD1NS0yHo+evQIYWFhpd1ERET0GjDJISKi12bRokW4evUqateuDQ8PD8yZM0dKIm7fvg2goJXG2tpa6W/dunXIzs5GcnIy4uLikJKSAjc3t5cu6/79+3BycipS7uLiIk1/Vp06dZRem5ubAwCePn2qVL9+/fpK9XR0dFC3bl2lsmnTpsHIyAgeHh6oX78+xo8fX+x9RUREVDm0VR0AERFprn79+sHLywu///47Dh8+jMWLF+Pbb7/Fzp07oVAoAACLFy+Gu7t7sfMbGRkhMTHxtcSmpaVVbHlZenG7uLjg5s2b2LdvHw4dOoQdO3Zg1apVmDVrFubOnVveUImIqJSY5BAR0WtVo0YNjBs3DuPGjUNsbCyaNm2K+fPnY+nSpQAAExMTdOzY8YXzW1tbw8TE5JX3u9jb2+PmzZtFym/cuCFNL43C+rdv38Y777wjlefm5uLu3bto3LixUn1DQ0P0798f/fv3R05ODnr37o358+fjiy++gL6+fqmWTURE5cPuakRE9Frk5+cjOTlZqax69eqws7NDdnY2mjVrhnr16mHJkiVIS0srMn9cXBwAQC6Xw8/PD3v37sX58+eL1CtseenWrRvOnTuH06dPS9PS09Oxdu1aODg4oEGDBqWKv3nz5rC2tsaaNWuUhqnetGkTkpKSlOomJCQovdbV1UWDBg0ghEBubm6plktEROXHlhwiInotUlNTUatWLfTp0weNGzeGkZERjhw5grCwMHz33XeQy+VYt24dunbtCldXV4wYMQI1a9ZEVFQUgoODYWJigr179wIAFixYgMOHD8Pb2xv+/v5wcXHB48ePsW3bNoSEhMDMzAzTp0/HL7/8gq5du2LixImwsLBAQEAA7t69ix07dkAuL911PR0dHXz99dcYM2YM3nnnHfTv3x93797Fxo0bi9yT8+6778LW1hZt2rSBjY0Nrl+/jpUrV8LX1xfGxsYVtk2JiKhkmOQQEdFrUa1aNYwbNw6HDx+W7sF56623sGrVKnz00UcAAB8fH5w+fRpfffUVVq5cibS0NNja2qJly5YYM2aM9F41a9bE2bNnMXPmTAQGBiIlJQU1a9ZE165dUa1aNQCAjY0N/vzzT0ybNg0rVqxAVlYWGjVqhL1798LX17dM6+Dv74/8/HwsXrwYn332GRo2bIg9e/Zg5syZSvXGjBmDwMBAfP/990hLS0OtWrUwceJE/Oc//ynj1iMiovLgc3KIiIiIiEij8J4cIiIiIiLSKExyiIiIiIhIozDJISIiIiIijcIkh4iIiIiINAqTHCIiIiIi0ihMcoiIiNRIXl4eYmNj8eDBA1WHQkRUZTHJISIiUrHbt29j9OjRqFGjBnR1dWFjY4PWrVuDT3kgIiobJjmkcps2bYJMJpP+9PX18fbbb2PChAmIiYlRdXhq58aNG/j888/h7u4OY2Nj1KhRA76+vjh//nyZ3/PIkSPo168fHBwcoKurC3Nzc7i7u2PBggVISkqqwOiJ6HlnzpyBh4cHjh07hunTp+OPP/5AUFAQdu3aBZlMpurwiN4IoaGhaNq0KYyNjeHj44MbN24UqTNx4kR07txZBdFRWfBhoKRymzZtwogRIzBv3jw4OjoiKysLISEh2Lx5M+zt7XH16lXpieYEfPrpp1i/fj3ef/99eHh4IDk5GT/++CPu3buHQ4cOoWPHjqV+z08++QRhYWHw9fWFnZ0d0tPTcePGDWzatAm2trYICwuDiYnJa1gbojdbTk4OGjduDBMTExw+fBimpqaqDonojZOcnIx69eqhVatW6N69OzZt2oTU1FRcvnwZWlpaAIBr166hefPmCA8PR4MGDVQcMZUEkxxSucIkJywsDM2bN5fKp06diu+//x5btmzBwIEDVRihegkPD4eTkxOMjIyksoSEBLi4uODtt99GSEhIqd8zNzcXOjo6Rcp37NiBPn36YNOmTRg2bFi54iaionbs2IG+ffvixo0bePvtt1UdDtEb6dChQ3j//feRkJAAfX193Lt3D46Ojrhx4wacnJwAAJ06dYKLiwv++9//qjhaKil2VyO19c477wAA7t69C+Dfbm337t2T6igUCjRq1AgymQybNm1Smv/GjRvo168frK2tYWBgACcnJ3z55ZcAgODgYMhkMvz+++9FlrtlyxbIZDKcPn0aADB8+HClhKLQ9u3bIZPJcPz4caXybdu2oVmzZjAwMICVlRWGDBmCqKgopTrDhw+Hg4ODUtnPP/8MuVyOb7755qXbpVmzZkXisbS0hJeXF65fv/7SeV+kuAQHgBTjs11mLl++jOHDh6Nu3brQ19eHra0tRo4ciYSEBKV558yZo9QN0djYGB4eHti1a5dSPR8fH/j4+CiVhYWFSfM97+eff4aHhweqVasGc3NztGvXDocPH1aKefjw4UrzbNu2DTKZTGmb37t3T1rG8zFlZWXB3NwcMpkMS5YsUZp28eJFdO3aFSYmJjAyMkKHDh1w5syZInEmJSVhypQpcHBwgJ6eHmrVqoWhQ4ciPj4ex48fV9o2xf3NmTNHaTvGx8cXWUZJREVFYdSoUbCzs4Oenh4cHR3x0UcfIScnB0Dxx9W1a9dgbm6O7t27Iy8vTyq/c+cO+vbtCwsLC1SrVg2tWrXC/v37lZZXuG6//fYbZsyYAVtbWxgaGqJHjx54+PBhkfhKcrwALz+en9/XivsrPE5Lu789z8fHB25ubggPD4enpycMDAzg6OiINWvWKNXLycnBrFmz0KxZM5iamsLQ0BBeXl4IDg5WqnfmzBk4Ojpix44dqFevHnR1dVGnTh18/vnnyMzMLLL8VatWwdXVFXp6erCzs8P48eOVupT6+Pi8clsUkslkmDBhwgvXtbh940WOHTsGLy8vGBoawszMDD179lT6PirNZ1ScwvmfFRwcDD09PYwdO1apvKTHKPDi7fX8+aQ4Dg4OUn25XA5bW1v079+/yIARS5YsgaenJywtLWFgYIBmzZph+/btr3z/l8VX+Pf8Z1OR+0deXh6++uor1KtXD3p6enBwcMCMGTOQnZ1dZDs8/53r7+8PfX39Ip/pq+IrLkYrKyv4+vri6tWrpd5eJZ03MzMT+vr60NfXBwBYWFgAADIyMgAAu3btwsWLFzF37txXxkDqQ1vVARC9SGRkJICCH/AvsnnzZly5cqVI+eXLl+Hl5QUdHR34+/vDwcEBkZGR2Lt3L+bPnw8fHx/Url0bgYGB6NWrl9K8gYGBqFevHlq3bl3qmAtbpVq0aIGFCxciJiYGy5cvR2hoKC5evAgzM7Ni5zt8+DBGjhyJCRMmYPr06aVeLgA8efIEVlZWZZq3UHp6OjIzM5GVlYWIiAjMmDED9evXR+/evaU6QUFBuHPnDkaMGAFbW1tcu3YNa9euxbVr13DmzJkiP0Q2b94MAIiPj8eqVavQt29fXL16Vbo6Vpxp06YVWz537lzMmTMHnp6emDdvHnR1dXH27FkcO3YM7777brHz5OXlST+Gi6Ovr4+NGzfCz89PKtu5cyeysrKK1L127Rq8vLxgYmKCzz//HDo6Ovjxxx/h4+ODEydOoGXLlgCAtLQ0KekcOXIkmjZtivj4eOzZswePHj2Ci4uLtF0AYO3atbh+/TqWLl0qlTVq1OiFMZdUdHQ0PDw8kJSUBH9/fzg7OyMqKgrbt29HRkYGdHV1i8zz8OFDdOnSBc7Ozti6dSu0tQtOEzExMfD09ERGRgYmTpwIS0tLBAQEoEePHti+fXuR42j+/PmQyWSYNm0aYmNjsWzZMnTs2BGXLl2CgYEBgJIfL686nnv37o233npLWvaUKVPg4uICf39/qczFxeWF2+lF+9uLPH36FN26dUO/fv0wcOBAbN26FR999BF0dXUxcuRIAEBKSgrWrVuHgQMHYvTo0UhNTcX69evRuXNnnDt3Du7u7gAKWmHv3LmDGTNmoHfv3pg6dSrOnz+PxYsX4+rVq9i/f790TM2ZMwdz585Fx44d8dFHH+HmzZtYvXo1wsLCEBoaCh0dHXz55Zf48MMPARQcc1OmTIG/vz+8vLxKtY6lceTIEXTt2hV169bFnDlzkJmZiRUrVqBNmza4cOECHBwcyv0ZPe+vv/6Cn58funXrhh9++EEqL+kx+ixnZ2fpO6Jwm5WUl5cX/P39oVAocPXqVSxbtgzR0dE4deqUVGf58uXo0aMHBg8ejJycHPz666/o27cv9u3bB19f31cuo1atWli4cKFS2YEDB/DLL78olVX0/vHhhx8iICAAffr0wdSpU3H27FksXLgQ169fL/YCYaHZs2dj/fr1+O2335QuKJQkvkKFn4kQApGRkfj+++/RrVu3Eo04WJZ5mzRpguTkZHz33Xfo06cPli1bBlNTUzg5OSE7OxtTp07F3LlzYW5u/srlkxoRRCq2ceNGAUAcOXJExMXFiYcPH4pff/1VWFpaCgMDA/Ho0SOlenfv3hVCCJGVlSXq1KkjunbtKgCIjRs3Su/Zrl07YWxsLO7fv6+0LIVCIf3/iy++EHp6eiIpKUkqi42NFdra2mL27NlS2bBhw4ShoWGRuLdt2yYAiODgYCGEEDk5OaJ69erCzc1NZGZmSvX27dsnAIhZs2Ypvae9vb0QQojz588LIyMj0bdvX5Gfn1+qbVfo5MmTQiaTiZkzZ5Zp/kJjxowRAKS/pk2biujoaKU6GRkZReb75ZdfBABx8uRJqWz27Nni+a+Yw4cPCwBi69atUpm3t7fw9vaWXh84cEAAEF26dFGa//bt20Iul4tevXoV2U7Pfq729vZi2LBh0utVq1YJPT090b59e2mbCyHE3bt3BQAxcOBAoa2tLZ48eSJN69Chgxg0aJAAIBYvXiyV+/n5CV1dXREZGSmVRUdHC2NjY9GuXTupbNasWQKA2LlzZ5Ft9WyshZ7dH55XuB3j4uKKnf4yQ4cOFXK5XISFhb0wjmePq8TERNGgQQPh5OQk4uPjlepPnjxZABCnTp2SylJTU4Wjo6NwcHCQPpPg4GABQNSsWVOkpKRIdbdu3SoAiOXLlwshSne8lOR4ftbz+8CzSrq/vYi3t7cAIL777jupLDs7W7i7u4vq1auLnJwcIYQQeXl5Ijs7W2nep0+fChsbGzFy5EipbNiwYQKAGD58uFLdws997969QoiC7yZdXV3x7rvvKu3/K1euFADEhg0bisRauI8/+934LABi/PjxL1zX579zX6Rw3RMSEqSyv/76S8jlcjF06NBi53nZZ1ScZ79P7t27J2rUqCHatm2rtO8IUfJjtFCbNm1E+/btpdev2mavWodBgwaJatWqKZU9/52Zk5Mj3NzcxDvvvPPKZXh7ewtXV9ci5YsXL1b6bCp6/7h06ZIAID788EOl8k8//VQAEMeOHZPKnt0OP/74owAgVqxYoTRfaeJ7/hgVQogZM2YIACI2NrZIrM8qz7yLFy8WWlpaAoAwMDAQW7ZsEUIIMX/+fOHm5iby8vJeOj+pH3ZXI7XRsWNHWFtbo3bt2hgwYACMjIzw+++/o2bNmsXW/+GHH5CQkIDZs2crlcfFxeHkyZMYOXIk6tSpozTt2VaGoUOHIjs7W6nbwG+//Ya8vDwMGTKkyPLi4+OV/lJTU5Wmnz9/HrGxsRg3bpzU5A0Avr6+cHZ2LtKtByjo/uPr6wt3d3ds3rwZcnnpD8nY2FgMGjQIjo6O+Pzzz0s9/7MmT56MoKAg7Ny5EzNnzkRkZCS6deuGlJQUqU7hVXigoFtXfHw8WrVqBQC4cOFCkfcs3F7Xr1/HmjVrYGhoKNV/nhACX3zxBd5///0iV1x37doFhUKBWbNmFdlOL+pmlJGRgXnz5mHChAlF9oVCTZs2haurq9Sycv/+fQQHBxfpfpGfn4/Dhw/Dz88PdevWlcpr1KiBQYMGISQkRNpOO3bsQOPGjYu0brws1ldJTExEfHw80tPTS1RfoVBg165deO+995TudXtRHFlZWejRowfi4uJw6NChIi2oBw4cgIeHB9q2bSuVGRkZwd/fH/fu3cPff/+tVH/o0KEwNjaWXvfp0wc1atTAgQMHAJT8eCnp8VwWL9vfXkZbWxtjxoyRXuvq6mLMmDGIjY1FeHg4AEBLS0tqKVMoFEhMTEReXh6aN29e7HHy2WefKb2eMmUKtLS0pO1w5MgR5OTkYPLkyUr7/+jRo2FiYlLs90tJFB7DCQkJUCgUpZ7/8ePHuHTpEoYPHy518QEKWiI7deokfd4VJSEhAZ07d4axsTH27NmjtO+U5hgtlJOTAz09vTLHk52djfj4eMTGxiIoKAjHjh1Dhw4dlOo8+5359OlTJCcnw8vLq9j9oKwqev8o/Nw++eQTpfKpU6cCQLHvt3v3bowbNw6fffZZkW6QpY0vNzcX8fHxiIuLw+nTp/H777+jUaNGJeqtUNZ5P/30U0RFReH06dOIiorCwIEDER0djYULF2LZsmXIy8vDxx9/jDp16sDDwwOhoaGvjIVUi0kOqY0ffvgBQUFBCA4Oxt9//407d+68cKjG5ORkLFiwAJ988glsbGyUpt25cwcA4Obm9tLlOTs7o0WLFggMDJTKAgMD0apVK6VuFUBBNy5ra2ulv8JuKYXu378PAMV2w3J2dpamP/uenTt3RkxMDBITE8v0gy09PR3du3dHamoqdu/eXey9Q6Xh7OyMjh07olevXpg3bx4OHDiAS5cuYcWKFVKdxMRETJo0CTY2NjAwMIC1tTUcHR0BFHwuzyvcXg0aNMCRI0cQGBiI2rVrF7v8wMBAXLt2DQsWLCgyLTIyEnK5vFSj2nz//ffIysrCjBkzXlpvxIgR2LhxI4CCLlSenp6oX7++Up24uDhkZGQU+/m6uLhAoVBI95xERka+cv8rLScnJ1hbW8PIyAg2Njb4z3/+g/z8/BfWj4uLQ0pKSonjGDFiBEJCQpCamqp0H06h+/fvv3DdC6c/6/ntJ5PJ8NZbb0n3EJT0eCnp8VwWL9vfXsbOzg6GhoZKZYWDBjx7j0RAQAAaNWoEfX19WFpawtraGvv371c6Tgrv53h+e5mamqJGjRqv3F66urqoW7duke1fUuvXr4e1tTWsrKxgYGCAdu3alWo4+pd9ji4uLqVKzEuie/fuuHnzJpKSkoo8Q6g0x2ihpKSkl35vpqWl4cmTJ9JfXFyc0vRff/0V1tbWsLGxwbvvvovatWtj3bp1SnX27duHVq1aQV9fHxYWFrC2tsbq1auL/b4sq4reP+7fvw+5XF7kXGhrawszM7Mi73fp0iUMHDgQ+fn5SExMLHd8f/75J6ytrVG9enV4enoiLy9PurfyVcozr42NDVq1aiV1S5s2bRo6dOiADh064KuvvsLRo0fx22+/wc/PD76+vnzEgppjkkNqw8PDAx07doSPjw9cXFxe2qrx7bffQi6XF7n6WVpDhw7FiRMn8OjRI0RGRuLMmTPFtuLo6+sjKChI6W/WrFnlWnZ8fDxyc3Oxd+9e3Lx5s0if61fJyclB7969cfnyZezevfu1/Aj09PREjRo1cPbsWamsX79++OmnnzB27Fjs3LkThw8fxqFDhwCg2CvBhdtr165d6NmzJ/r164egoKBi12fmzJkYNWpUhYwyFR8fj8WLF2PatGlKV5iLM2TIEERERODMmTMICAjAiBEjyr38irZjxw4EBQVh9+7d6NatG+bPn4/vvvuuwt7/woUL2L17N6ytrZXuk9BUFb2/Pe/nn3/G8OHDUa9ePaxfvx6HDh1CUFAQ3nnnHaXjpPAqv6qeh9OzZ08EBQXh8OHDWLFiBe7cuSNdOFFHN27cwMGDB5GZmSm1KpTHkydPYGtr+8LpS5YsQY0aNaS/Fi1aKE1/9913pe+4jRs3IjU1Fe3bt5cGjTh16hR69OgBfX19rFq1CgcOHEBQUBAGDRpUJR70WtL98q+//oKPjw+WLFmCDRs2vHQQiZJo1Khb1OKpAAAMfElEQVSRtF23bNkCS0tL+Pj44MmTJ6913medOXMG27dvl75nf/nlF3z++edo3bo1ZsyYAVNTU+zbt69M60eVgwMPUJUTHR2N5cuXY+HChTA2Ni4yqldhN4WSjMQyYMAAfPLJJ/jll1+QmZkJHR0d9O/fv0g9LS2tIs+fef4Kjr29PQDg5s2b0shwhW7evClNL1StWjUcOnQIzs7OmDJlChYsWIB+/fqV6OZbhUKBoUOH4ujRo9i6dSu8vb1fOU9ZZWVlSc8JePr0KY4ePYq5c+cqJXm3b99+4fzPbreePXvi7NmzWLJkCTp16qRUb9WqVYiNjZVGFXtevXr1oFAo8Pfff0s3bb/M119/DWNjY0yaNOmVdS0tLdGjRw+py1G/fv2KjGZmbW2NatWq4ebNm0Xmv3HjBuRyudRCVa9evRLtf6XRrl07qbtFjx49EBoaikOHDr2wi6K1tTVMTExKHMe6devQo0cPaGlpoXv37li/fj1GjRolTbe3t3/huhdOf9bz+4QQAhEREdKACiU9XkpzPJfGq/a3l4mOjkZ6erpSa86tW7cA/Dsi4fbt21G3bl3s3LlT6Yfi891rHR0doVAocPv2baVjPyUlBY8fP0b37t0BKG+vZ7ti5eTk4O7du2V6PhZQcFP7s/MaGRlh8ODBuHjxYonmfzau5924cQNWVlZFWr3KY8+ePfDy8sLChQsxYcIEDBkyROoeVppjFAAePXqE1NTUl37nDh06VKmL5rNdz4CCrnDPbj8nJyd4enpi165dGDhwIHbs2AF9fX388ccfSt3iCluOK0pF7x/29vbF7pcxMTFISkoqcrw3bNgQ27Ztg4GBAbZt2wZ/f39cvnxZ6k5Y2vjMzc2Vynx8fGBnZ4eNGzfiiy++eGns5Zm3kBACEydOxKRJk1CvXj0ABce9nZ2dVMfOzq7YkSBJfbAlh6qcuXPnwsbGpsiwoYWsra3Rrl07bNiwochoKs9fObOyskLXrl3x888/IzAwEF26dCnzCGXN/9/enYZE9b1xAP+6NU3FuJBWargw1ViRmhmYlgli2lSoKWiFYZKhLdQLK+tFLiUtUGaTy6CW0WZZmtmCtkILWUiJtEDltMqkZZGFOdbzfxFz/86ijTW/Ins+cF/knHs9nTlH5px77nemTIGTkxMKCwt1IjbPnTuHBw8eGKToODo6QiaTAQCysrLg6uqKpUuXmrS6t3LlSpSXlyM/P18n+UxfW1sbHj58KMRg9ubixYtCpHBPFRUVaG9vFz5EaCc7+nXMzc39YZ2B73vmu7q6DCJIP378iC1btmDNmjW9rqpGRkbC0tISWVlZBneM9OujUqlQUFCAjIwMgw8lvVmyZAkaGxsRGxtrdPuKlZUVwsLCcOrUKZ0tSWq1GocPH0ZQUJDwhanz58/HvXv3jCYQmWP1lohARML7YYylpSUiIyNx+vRpo9uP9OuhTVeSy+WIi4tDWloa1Gq18Prs2bNRX18vRKsD37dLKpVKuLu7G2wjPHDggM7dgIqKCrS0tCAiIgKA6eOlP+PZVKb0t750d3ejqKhI+HdXVxeKiorg6OgIPz8/AMbHyq1bt3TaD/jeroDhGNq9eze+fv0qTHJCQ0MxaNAg5OXl6VyzpKQEHz58MCmlyxTasdVX3+pp1KhR8PHxQVlZmc7CT1NTE2pra4X/n7lo+2lqaiqmTZuGZcuWCXdN+jNGge9bzQAYTLJ78vT0RGhoqHAEBgb2WT9tXbR92srKChYWFjpbS1UqlUFs/a8yd//orV/u3LkTAAyuN3nyZAwdOhSWlpYoLi6GSqVCVlaW2eqn36798TPn7t+/Hy9evNBJ5hwxYoSwqKPRaPD48eOf+vvBfh++k8P+OrW1tTh06JDR+FutvLw8BAUFYfLkyUhOToaHhwdUKhXOnDmDu3fv6pRNSEhATEwMACA7O/un62VjY4Nt27YhMTERwcHBiI+PFyJx3d3d+4wlFYvFUCqVCA0NRUFBAVJTU3stm5ubi/z8fAQEBGDIkCE4ePCgzutRUVHCyqlCoUBmZiYuX75s8N0gPe3ZswdJSUlYtGgRPD098enTJ9TX1+Po0aMICQkRti9JJBLMmDED27dvh0ajgYuLC2pra4XvMjJGW79Pnz6hqqoKKpUKq1ev1inT0NCA4cOH9xmcIJVKsXHjRmRnZ2P69OmIjo6GSCTC7du34ezsrLPd7+rVq/Dy8urXtrPw8HC0trb2uT9/8+bNqKurQ1BQEFJTU2FtbY2ioiJ8+fIF27dvF8qlpaWhoqICsbGxWLJkCfz8/PDu3TtUV1ejsLAQ3t7eJtdL69KlS5BIJPj8+TMqKyvx+PFjg3bUl5OTg9raWgQHByM5ORleXl5oaWnB8ePHce3atV4jzXfv3g0vLy+sXLkSx44dAwCsX78eR44cQUREBFatWgUHBweUlZWhubkZJ06cMNhe6uDggKCgICQmJkKtViM3NxdSqRRLly4F0L/x0p/xbApT+ltfnJ2dsW3bNqhUKowdOxbl5eW4e/culEqlEIM7Z84cnDx5ElFRUZDL5WhubkZhYSHGjx+Pjo4O4VoTJkxAUlISlEol2tvbMXPmTDQ0NKC0tBQRERHCh01HR0ekp6cjMzMT4eHhmDdvHh49eoT8/Hz4+/sb3WZriufPn+P8+fMgIjQ3N2PLli1wc3ODr69vn3doe9qxYwciIiIQEBCApKQkIULa1tb2p+6UmcLCwgLFxcXw8fHBpk2bhPFnyhhVq9XYtGkTiouLERcXJyw2/YynT58Kf+NevXoFhUIBiUQiLAzJ5XLs3LkT4eHhWLBgAd68eYO9e/dCKpWisbHxF1vh/8zdP7y9vbF48WIolUq8f/8ewcHBqK+vR1lZGSIjIxESEtLruRMnTsS6deuwdetWxMXFYdKkSf2un1qtFtq1ra0NRUVFsLa2Fib9ffmVc4HviyAbNmxATk6OQXiKdpHt+vXr6OzsNPsknpnZ7w1zY8yQNqbUWMytsXI+Pj460bG9xWA2NTVRVFQU2dnZ0eDBg2ncuHFGI5a/fPlC9vb2ZGtraxBHSmR6hLRWeXk5+fr6kkgkIgcHB1q4cKEQg93zmsYigxMTE0kikRiU1z8XPWKe9Y+eca/a2FX9Ouqrq6uj+Ph4kkqlJBKJSCwWk7+/PykUCtJoNDplX758KbSrra0txcbG0uvXrwmATvS29ndrD7FYTOPHj6ddu3bpvH/aSN5du3bp/B5jEdRERKWlpUL72tvbU3BwMNXV1Qmvu7m5EQCqrKw0aDdjEdI9I6J76u31hoYGmjVrFg0bNoyGDBlCISEhdOPGDYPz3759SytWrCAXFxcaNGgQubq60uLFiw2imY3VzVg7GGtHUzx79owSEhLI0dGRRCIReXp60vLly4V4495igsvKyggAVVdXCz978uQJxcTECGNq6tSpVFNTo3OeNkL6yJEjlJ6eTk5OTiQWi0kulxtEQBOZNl6ITB/PRD+OkO5PfzN2/oQJE+jOnTsUEBBAgwcPJjc3N1IoFDrlvn37Rjk5OeTm5kYikYh8fX2ppqbG6Hut0WgoKyuLPDw8yMbGhkaPHk1r1641GteuUChIJpORjY0NjRgxglJSUqi9vd1oXU2JkNYeFhYWNHLkSIqOjqYHDx4QkekR0kREFy5coMDAQBKLxSSRSGju3Ll0//79Xsv/SoR0T5mZmWRtbU0NDQ3Cz340Rq9fv05SqZQyMjIMYr77GyHdsw2HDx9OYWFhdPPmTZ1yJSUlNGbMGBKJRCSTyWjfvn397m/69COktczZPzQaDWVmZur0y/T0dOrs7DRoB/33srOzk2QyGfn7++tEL5tSP+0Y1R52dnYUGBhIZ8+e7aWVzHOuVlpaGk2ZMsUgor6jo4MSEhLIzs6OZDIZnT9/3uRrsj/DgugvePKNsf9Qd3c3nJ2dMXfuXJSUlPzp6jD2V7ty5QpCQkJw/Phx4Q7pQDJz5ky0tbWZ/Rkhxhhj5sXP5LB/XlVVFVpbW5GQkPCnq8IYY4wxxsyAn8lh/6xbt26hsbER2dnZ8PX1/U8TyhhjjDHG2O/Dd3LYP6ugoAApKSlwcnLCgQMH/nR1GGOMMcaYmfAzOYwxxhhjjLEBhe/kMMYYY4wxxgYUnuQwxhhjjDHGBhSe5DDGGGOMMcYGFJ7kMMYYY4wxxgYUnuQwxhhjjDHGBhSe5DDGGGOMMcYGFJ7kMMYYY4wxxgYUnuQwxhhjjDHGBhSe5DDGGGOMMcYGFJ7kMMYYY4wxxgaU/wHbOpwCTz4lh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3"/>
          <a:stretch/>
        </p:blipFill>
        <p:spPr>
          <a:xfrm>
            <a:off x="155575" y="2142087"/>
            <a:ext cx="3903807" cy="381536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6"/>
          <a:stretch/>
        </p:blipFill>
        <p:spPr>
          <a:xfrm>
            <a:off x="4059382" y="2157731"/>
            <a:ext cx="3834633" cy="382743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3"/>
          <a:stretch/>
        </p:blipFill>
        <p:spPr>
          <a:xfrm>
            <a:off x="7963189" y="2157732"/>
            <a:ext cx="4007812" cy="3910560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55575" y="5985164"/>
            <a:ext cx="4017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latin typeface="Bahnschrift Light" panose="020B0502040204020203" pitchFamily="34" charset="0"/>
              </a:rPr>
              <a:t>Рис. 4 Зависимость качества от времени </a:t>
            </a:r>
            <a:endParaRPr lang="en-US" sz="1400" dirty="0" smtClean="0">
              <a:latin typeface="Bahnschrift Light" panose="020B0502040204020203" pitchFamily="34" charset="0"/>
            </a:endParaRPr>
          </a:p>
          <a:p>
            <a:pPr algn="ctr"/>
            <a:r>
              <a:rPr lang="ru-RU" sz="1400" dirty="0" smtClean="0">
                <a:latin typeface="Bahnschrift Light" panose="020B0502040204020203" pitchFamily="34" charset="0"/>
              </a:rPr>
              <a:t>рендера </a:t>
            </a:r>
            <a:r>
              <a:rPr lang="en-US" sz="1400" dirty="0" smtClean="0">
                <a:latin typeface="Bahnschrift Light" panose="020B0502040204020203" pitchFamily="34" charset="0"/>
              </a:rPr>
              <a:t>appleseed</a:t>
            </a:r>
            <a:endParaRPr lang="ru-RU" sz="1400" dirty="0">
              <a:latin typeface="Bahnschrift Light" panose="020B0502040204020203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308821" y="5985164"/>
            <a:ext cx="37684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400" dirty="0">
                <a:solidFill>
                  <a:prstClr val="black"/>
                </a:solidFill>
                <a:latin typeface="Bahnschrift Light" panose="020B0502040204020203" pitchFamily="34" charset="0"/>
              </a:rPr>
              <a:t>Рис. </a:t>
            </a:r>
            <a:r>
              <a:rPr lang="en-US" sz="1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5</a:t>
            </a:r>
            <a:r>
              <a:rPr lang="ru-RU" sz="1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prstClr val="black"/>
                </a:solidFill>
                <a:latin typeface="Bahnschrift Light" panose="020B0502040204020203" pitchFamily="34" charset="0"/>
              </a:rPr>
              <a:t>Зависимость качества от времени </a:t>
            </a:r>
            <a:endParaRPr lang="en-US" sz="1400" dirty="0">
              <a:solidFill>
                <a:prstClr val="black"/>
              </a:solidFill>
              <a:latin typeface="Bahnschrift Light" panose="020B0502040204020203" pitchFamily="34" charset="0"/>
            </a:endParaRPr>
          </a:p>
          <a:p>
            <a:pPr lvl="0" algn="ctr"/>
            <a:r>
              <a:rPr lang="ru-RU" sz="1400" dirty="0">
                <a:solidFill>
                  <a:prstClr val="black"/>
                </a:solidFill>
                <a:latin typeface="Bahnschrift Light" panose="020B0502040204020203" pitchFamily="34" charset="0"/>
              </a:rPr>
              <a:t>рендера </a:t>
            </a:r>
            <a:r>
              <a:rPr lang="en-US" sz="1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cycles</a:t>
            </a:r>
            <a:endParaRPr lang="ru-RU" sz="1400" dirty="0">
              <a:solidFill>
                <a:prstClr val="black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7231535" y="600080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ru-RU" sz="1400" dirty="0">
                <a:solidFill>
                  <a:prstClr val="black"/>
                </a:solidFill>
                <a:latin typeface="Bahnschrift Light" panose="020B0502040204020203" pitchFamily="34" charset="0"/>
              </a:rPr>
              <a:t>Рис. </a:t>
            </a:r>
            <a:r>
              <a:rPr lang="en-US" sz="1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6 </a:t>
            </a:r>
            <a:r>
              <a:rPr lang="ru-RU" sz="1400" dirty="0" smtClean="0">
                <a:solidFill>
                  <a:prstClr val="black"/>
                </a:solidFill>
                <a:latin typeface="Bahnschrift Light" panose="020B0502040204020203" pitchFamily="34" charset="0"/>
              </a:rPr>
              <a:t>Зависимость </a:t>
            </a:r>
            <a:r>
              <a:rPr lang="ru-RU" sz="1400" dirty="0">
                <a:solidFill>
                  <a:prstClr val="black"/>
                </a:solidFill>
                <a:latin typeface="Bahnschrift Light" panose="020B0502040204020203" pitchFamily="34" charset="0"/>
              </a:rPr>
              <a:t>качества от времени </a:t>
            </a:r>
            <a:endParaRPr lang="en-US" sz="1400" dirty="0">
              <a:solidFill>
                <a:prstClr val="black"/>
              </a:solidFill>
              <a:latin typeface="Bahnschrift Light" panose="020B0502040204020203" pitchFamily="34" charset="0"/>
            </a:endParaRPr>
          </a:p>
          <a:p>
            <a:pPr lvl="0" algn="ctr"/>
            <a:r>
              <a:rPr lang="ru-RU" sz="1400" dirty="0">
                <a:solidFill>
                  <a:prstClr val="black"/>
                </a:solidFill>
                <a:latin typeface="Bahnschrift Light" panose="020B0502040204020203" pitchFamily="34" charset="0"/>
              </a:rPr>
              <a:t>рендера </a:t>
            </a:r>
            <a:r>
              <a:rPr lang="en-US" sz="1400" dirty="0" err="1" smtClean="0">
                <a:solidFill>
                  <a:prstClr val="black"/>
                </a:solidFill>
                <a:latin typeface="Bahnschrift Light" panose="020B0502040204020203" pitchFamily="34" charset="0"/>
              </a:rPr>
              <a:t>luxcore</a:t>
            </a:r>
            <a:endParaRPr lang="ru-RU" sz="1400" dirty="0">
              <a:solidFill>
                <a:prstClr val="black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8937105" y="743856"/>
            <a:ext cx="25076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ahnschrift Light" panose="020B0502040204020203" pitchFamily="34" charset="0"/>
              </a:rPr>
              <a:t>appleseed </a:t>
            </a:r>
            <a:r>
              <a:rPr lang="en-US" dirty="0">
                <a:latin typeface="Bahnschrift Light" panose="020B0502040204020203" pitchFamily="34" charset="0"/>
              </a:rPr>
              <a:t>= </a:t>
            </a:r>
            <a:r>
              <a:rPr lang="en-US" dirty="0" smtClean="0">
                <a:latin typeface="Bahnschrift Light" panose="020B0502040204020203" pitchFamily="34" charset="0"/>
              </a:rPr>
              <a:t>0.00779</a:t>
            </a:r>
          </a:p>
          <a:p>
            <a:r>
              <a:rPr lang="en-US" dirty="0">
                <a:latin typeface="Bahnschrift Light" panose="020B0502040204020203" pitchFamily="34" charset="0"/>
              </a:rPr>
              <a:t>Cycles = </a:t>
            </a:r>
            <a:r>
              <a:rPr lang="en-US" dirty="0" smtClean="0">
                <a:latin typeface="Bahnschrift Light" panose="020B0502040204020203" pitchFamily="34" charset="0"/>
              </a:rPr>
              <a:t>0.145291</a:t>
            </a:r>
            <a:endParaRPr lang="ru-RU" dirty="0" smtClean="0">
              <a:latin typeface="Bahnschrift Light" panose="020B0502040204020203" pitchFamily="34" charset="0"/>
            </a:endParaRPr>
          </a:p>
          <a:p>
            <a:r>
              <a:rPr lang="en-US" dirty="0" smtClean="0">
                <a:latin typeface="Bahnschrift Light" panose="020B0502040204020203" pitchFamily="34" charset="0"/>
              </a:rPr>
              <a:t>LuxCore </a:t>
            </a:r>
            <a:r>
              <a:rPr lang="en-US" dirty="0">
                <a:latin typeface="Bahnschrift Light" panose="020B0502040204020203" pitchFamily="34" charset="0"/>
              </a:rPr>
              <a:t>= </a:t>
            </a:r>
            <a:r>
              <a:rPr lang="en-US" dirty="0" smtClean="0">
                <a:latin typeface="Bahnschrift Light" panose="020B0502040204020203" pitchFamily="34" charset="0"/>
              </a:rPr>
              <a:t>0.0328</a:t>
            </a:r>
            <a:endParaRPr lang="ru-RU" dirty="0">
              <a:latin typeface="Bahnschrift Light" panose="020B0502040204020203" pitchFamily="34" charset="0"/>
            </a:endParaRPr>
          </a:p>
          <a:p>
            <a:pPr algn="ctr"/>
            <a:endParaRPr lang="ru-RU" sz="16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9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17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5ACC4-2B35-400C-99A7-41AEEE80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latin typeface="Bahnschrift SemiBold" panose="020B0502040204020203" pitchFamily="34" charset="0"/>
              </a:rPr>
              <a:t>Результаты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47FFA4-0708-44DA-8F9E-062F26752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765760"/>
            <a:ext cx="2185416" cy="356615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Bahnschrift Light" panose="020B0502040204020203" pitchFamily="34" charset="0"/>
              </a:rPr>
              <a:t>Эксперимент </a:t>
            </a:r>
            <a:r>
              <a:rPr lang="ru-RU" dirty="0" smtClean="0">
                <a:latin typeface="Bahnschrift Light" panose="020B0502040204020203" pitchFamily="34" charset="0"/>
              </a:rPr>
              <a:t>2</a:t>
            </a:r>
            <a:endParaRPr lang="ru-RU" dirty="0">
              <a:latin typeface="Bahnschrift Light" panose="020B0502040204020203" pitchFamily="34" charset="0"/>
            </a:endParaRPr>
          </a:p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C570EC7-BB06-4DA5-84BD-AEB4773AEFB4}"/>
              </a:ext>
            </a:extLst>
          </p:cNvPr>
          <p:cNvSpPr/>
          <p:nvPr/>
        </p:nvSpPr>
        <p:spPr>
          <a:xfrm>
            <a:off x="9144000" y="1944068"/>
            <a:ext cx="2062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7" y="2313400"/>
            <a:ext cx="3825710" cy="394885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007" y="2313400"/>
            <a:ext cx="3787132" cy="37790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97" y="2313400"/>
            <a:ext cx="3825710" cy="38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592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Результаты</a:t>
            </a:r>
            <a:endParaRPr lang="ru-RU" sz="4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357" y="2157731"/>
            <a:ext cx="3969393" cy="404508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" y="2194145"/>
            <a:ext cx="3848378" cy="39722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65" y="2157731"/>
            <a:ext cx="4019492" cy="3964139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8D1398E4-44ED-4E61-AE76-B6BE4F719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249" y="912514"/>
            <a:ext cx="3246296" cy="420624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Bahnschrift Light" panose="020B0502040204020203" pitchFamily="34" charset="0"/>
              </a:rPr>
              <a:t>Средняя скорость роста:</a:t>
            </a:r>
          </a:p>
          <a:p>
            <a:pPr algn="ctr"/>
            <a:endParaRPr lang="ru-RU" sz="1800" dirty="0">
              <a:latin typeface="Bahnschrift Light" panose="020B05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535323" y="907238"/>
            <a:ext cx="2507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ahnschrift Light" panose="020B0502040204020203" pitchFamily="34" charset="0"/>
              </a:rPr>
              <a:t>appleseed </a:t>
            </a:r>
            <a:r>
              <a:rPr lang="en-US" dirty="0">
                <a:latin typeface="Bahnschrift Light" panose="020B0502040204020203" pitchFamily="34" charset="0"/>
              </a:rPr>
              <a:t>= </a:t>
            </a:r>
            <a:r>
              <a:rPr lang="en-US" dirty="0" smtClean="0">
                <a:latin typeface="Bahnschrift Light" panose="020B0502040204020203" pitchFamily="34" charset="0"/>
              </a:rPr>
              <a:t>2.96204</a:t>
            </a:r>
          </a:p>
          <a:p>
            <a:r>
              <a:rPr lang="en-US" dirty="0" smtClean="0">
                <a:latin typeface="Bahnschrift Light" panose="020B0502040204020203" pitchFamily="34" charset="0"/>
              </a:rPr>
              <a:t>Cycles </a:t>
            </a:r>
            <a:r>
              <a:rPr lang="en-US" dirty="0">
                <a:latin typeface="Bahnschrift Light" panose="020B0502040204020203" pitchFamily="34" charset="0"/>
              </a:rPr>
              <a:t>= </a:t>
            </a:r>
            <a:r>
              <a:rPr lang="en-US" dirty="0" smtClean="0">
                <a:latin typeface="Bahnschrift Light" panose="020B0502040204020203" pitchFamily="34" charset="0"/>
              </a:rPr>
              <a:t>0.20683</a:t>
            </a:r>
          </a:p>
          <a:p>
            <a:r>
              <a:rPr lang="en-US" dirty="0" smtClean="0">
                <a:latin typeface="Bahnschrift Light" panose="020B0502040204020203" pitchFamily="34" charset="0"/>
              </a:rPr>
              <a:t>LuxCore </a:t>
            </a:r>
            <a:r>
              <a:rPr lang="en-US" dirty="0">
                <a:latin typeface="Bahnschrift Light" panose="020B0502040204020203" pitchFamily="34" charset="0"/>
              </a:rPr>
              <a:t>= 0.14662</a:t>
            </a:r>
            <a:endParaRPr lang="ru-RU" sz="16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8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0FF06-0992-4511-B1D8-162A1F2F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Выводы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206011-48B1-4E23-889E-AECDF71A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1771996"/>
            <a:ext cx="10753725" cy="3354705"/>
          </a:xfrm>
        </p:spPr>
        <p:txBody>
          <a:bodyPr/>
          <a:lstStyle/>
          <a:p>
            <a:r>
              <a:rPr lang="ru-RU" dirty="0"/>
              <a:t>В большинстве тестов наилучшую динамику показал рендер </a:t>
            </a:r>
            <a:r>
              <a:rPr lang="ru-RU" dirty="0" err="1"/>
              <a:t>luxcore</a:t>
            </a:r>
            <a:r>
              <a:rPr lang="ru-RU" dirty="0"/>
              <a:t>, который и в условиях ограниченного времени давал наиболее фотореалистичное изображение, и с течением времени демонстрировал наилучший темп роста качества изображения. При этом, рендеры appleseed и </a:t>
            </a:r>
            <a:r>
              <a:rPr lang="ru-RU" dirty="0" err="1"/>
              <a:t>Luxcore</a:t>
            </a:r>
            <a:r>
              <a:rPr lang="ru-RU" dirty="0"/>
              <a:t> демонстрировали схожие результаты: они дали изображения приблизительно равного качества в условиях ограниченного времени, а с течением времени качество изображения менялось мало.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1095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8169" y="2619278"/>
            <a:ext cx="10772775" cy="1658198"/>
          </a:xfrm>
        </p:spPr>
        <p:txBody>
          <a:bodyPr/>
          <a:lstStyle/>
          <a:p>
            <a:pPr algn="ctr"/>
            <a:r>
              <a:rPr lang="ru-RU" dirty="0" smtClean="0">
                <a:latin typeface="Bahnschrift SemiBold" panose="020B0502040204020203" pitchFamily="34" charset="0"/>
              </a:rPr>
              <a:t>Спасибо за внимание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07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7DEF8-D056-4DE6-80AB-9D8D841F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CB68D4-34BF-4318-BD6A-E47EDDF1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011680"/>
            <a:ext cx="9214103" cy="3766185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Цель – Сравнение различных реализаций алгоритмов трассировки лучей в различных программах для рендеринга для определения наиболее фотореалистичного и быстрого.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pPr lvl="1"/>
            <a:r>
              <a:rPr lang="ru-RU" sz="2000" dirty="0">
                <a:solidFill>
                  <a:schemeClr val="tx1"/>
                </a:solidFill>
              </a:rPr>
              <a:t>Задачи: </a:t>
            </a:r>
          </a:p>
          <a:p>
            <a:pPr marL="577040" lvl="6" indent="0">
              <a:buNone/>
            </a:pPr>
            <a:r>
              <a:rPr lang="ru-RU" sz="1600" dirty="0">
                <a:solidFill>
                  <a:schemeClr val="tx1"/>
                </a:solidFill>
              </a:rPr>
              <a:t>Построение 3</a:t>
            </a:r>
            <a:r>
              <a:rPr lang="en-US" sz="1600" dirty="0">
                <a:solidFill>
                  <a:schemeClr val="tx1"/>
                </a:solidFill>
              </a:rPr>
              <a:t>D </a:t>
            </a:r>
            <a:r>
              <a:rPr lang="ru-RU" sz="1600" dirty="0">
                <a:solidFill>
                  <a:schemeClr val="tx1"/>
                </a:solidFill>
              </a:rPr>
              <a:t>сцен различной сложности и настройка </a:t>
            </a:r>
            <a:r>
              <a:rPr lang="ru-RU" sz="1600" dirty="0" smtClean="0">
                <a:solidFill>
                  <a:schemeClr val="tx1"/>
                </a:solidFill>
              </a:rPr>
              <a:t>идентичных параметров </a:t>
            </a:r>
            <a:r>
              <a:rPr lang="ru-RU" sz="1600" dirty="0">
                <a:solidFill>
                  <a:schemeClr val="tx1"/>
                </a:solidFill>
              </a:rPr>
              <a:t>для исследуемых рендеров,</a:t>
            </a:r>
          </a:p>
          <a:p>
            <a:pPr marL="577040" lvl="6" indent="0">
              <a:buNone/>
            </a:pPr>
            <a:r>
              <a:rPr lang="ru-RU" sz="1600" dirty="0">
                <a:solidFill>
                  <a:schemeClr val="tx1"/>
                </a:solidFill>
              </a:rPr>
              <a:t>Получения набора изображений для сравнения и эталонного изображения,</a:t>
            </a:r>
          </a:p>
          <a:p>
            <a:pPr marL="577040" lvl="6" indent="0">
              <a:buNone/>
            </a:pPr>
            <a:r>
              <a:rPr lang="ru-RU" sz="1600" dirty="0">
                <a:solidFill>
                  <a:schemeClr val="tx1"/>
                </a:solidFill>
              </a:rPr>
              <a:t>Построение графиков с использованием метрики </a:t>
            </a:r>
            <a:r>
              <a:rPr lang="en-US" sz="1600" dirty="0">
                <a:solidFill>
                  <a:schemeClr val="tx1"/>
                </a:solidFill>
              </a:rPr>
              <a:t>PSNR</a:t>
            </a:r>
            <a:r>
              <a:rPr lang="ru-RU" sz="1600" dirty="0">
                <a:solidFill>
                  <a:schemeClr val="tx1"/>
                </a:solidFill>
              </a:rPr>
              <a:t> для получения количественной оценки разницы между изображениями</a:t>
            </a:r>
          </a:p>
          <a:p>
            <a:pPr marL="577040" lvl="6" indent="0">
              <a:buNone/>
            </a:pPr>
            <a:endParaRPr lang="ru-RU" sz="16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28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10122-CA02-4E67-9E2A-F92BD14A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402102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Реалистичный рендеринг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AFFD6-FD35-4B26-A4FC-B683CE2841CB}"/>
              </a:ext>
            </a:extLst>
          </p:cNvPr>
          <p:cNvSpPr txBox="1"/>
          <p:nvPr/>
        </p:nvSpPr>
        <p:spPr>
          <a:xfrm>
            <a:off x="817934" y="4688695"/>
            <a:ext cx="38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1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“Kitchen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render” by Marcin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Olejarski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luxcore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render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4FA56-8510-4BA9-8F27-0DEA1B90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690" y="1901635"/>
            <a:ext cx="2950478" cy="407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85CD0-54C2-4975-8FA6-C99C2FAED459}"/>
              </a:ext>
            </a:extLst>
          </p:cNvPr>
          <p:cNvSpPr/>
          <p:nvPr/>
        </p:nvSpPr>
        <p:spPr>
          <a:xfrm>
            <a:off x="8439911" y="6016339"/>
            <a:ext cx="3191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3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“Seoul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” by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Gleb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Alexandrov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Cycles render</a:t>
            </a:r>
            <a:endParaRPr lang="ru-RU" sz="1400" dirty="0">
              <a:latin typeface="Bahnschrift Light" panose="020B0502040204020203" pitchFamily="34" charset="0"/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FCD3A4C-3004-40F7-B003-5446676C3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5" y="1791907"/>
            <a:ext cx="3877817" cy="2908363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A0845F-004D-412C-8436-C2BA47951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9" r="11564"/>
          <a:stretch/>
        </p:blipFill>
        <p:spPr>
          <a:xfrm>
            <a:off x="4936531" y="1901635"/>
            <a:ext cx="3503381" cy="352044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294E66-9408-4DD2-AE35-798289A0AFE2}"/>
              </a:ext>
            </a:extLst>
          </p:cNvPr>
          <p:cNvSpPr/>
          <p:nvPr/>
        </p:nvSpPr>
        <p:spPr>
          <a:xfrm>
            <a:off x="4291920" y="5461950"/>
            <a:ext cx="414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2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“Head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Scan” by Juan C. Gutiérrez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appleseed render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17899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76EF5-F944-4E11-8468-969E3571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Концепция </a:t>
            </a:r>
            <a:r>
              <a:rPr lang="en-US" sz="4400" dirty="0">
                <a:latin typeface="Bahnschrift SemiBold" panose="020B0502040204020203" pitchFamily="34" charset="0"/>
              </a:rPr>
              <a:t>Physically-Based Rendering</a:t>
            </a:r>
            <a:endParaRPr lang="ru-RU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3257B-827A-4177-9F3E-9741CB4E1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1"/>
            <a:ext cx="10753725" cy="438912"/>
          </a:xfrm>
        </p:spPr>
        <p:txBody>
          <a:bodyPr/>
          <a:lstStyle/>
          <a:p>
            <a:r>
              <a:rPr lang="ru-RU" dirty="0"/>
              <a:t>Уравнение рендеринга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5B75B2-5113-45A0-8905-00E2CBB7BCE4}"/>
              </a:ext>
            </a:extLst>
          </p:cNvPr>
          <p:cNvSpPr/>
          <p:nvPr/>
        </p:nvSpPr>
        <p:spPr>
          <a:xfrm>
            <a:off x="768096" y="3055279"/>
            <a:ext cx="905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BSDF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62725-433E-4CE3-907B-C1A5C7BDB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2512901"/>
            <a:ext cx="6467856" cy="6644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FBCF60-14CE-4F24-988A-29B95CB8C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41"/>
          <a:stretch/>
        </p:blipFill>
        <p:spPr>
          <a:xfrm>
            <a:off x="768096" y="3669265"/>
            <a:ext cx="6451604" cy="2143827"/>
          </a:xfrm>
          <a:prstGeom prst="rect">
            <a:avLst/>
          </a:prstGeom>
        </p:spPr>
      </p:pic>
      <p:pic>
        <p:nvPicPr>
          <p:cNvPr id="2050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C2154BE6-172B-4FA1-80FD-BB4FE4070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15" r="50027" b="1"/>
          <a:stretch/>
        </p:blipFill>
        <p:spPr bwMode="auto">
          <a:xfrm>
            <a:off x="7219700" y="3669265"/>
            <a:ext cx="3222748" cy="10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FC0E01DA-0AD6-4559-B1AA-8D3206846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66715" b="1"/>
          <a:stretch/>
        </p:blipFill>
        <p:spPr bwMode="auto">
          <a:xfrm>
            <a:off x="7219700" y="4741178"/>
            <a:ext cx="3222748" cy="107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68096" y="5813092"/>
            <a:ext cx="921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Рис. 4 Материалы, полученные с помощью </a:t>
            </a:r>
            <a:r>
              <a:rPr lang="en-US" dirty="0" smtClean="0"/>
              <a:t>BSDF (</a:t>
            </a:r>
            <a:r>
              <a:rPr lang="en-US" dirty="0"/>
              <a:t>b</a:t>
            </a:r>
            <a:r>
              <a:rPr lang="en-US" dirty="0" smtClean="0"/>
              <a:t>idirectional </a:t>
            </a:r>
            <a:r>
              <a:rPr lang="en-US" dirty="0"/>
              <a:t>scattering distribution function 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3559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1694412"/>
            <a:ext cx="3562835" cy="634538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spc="-120" dirty="0">
                <a:solidFill>
                  <a:srgbClr val="50B4C8"/>
                </a:solidFill>
                <a:latin typeface="Bahnschrift SemiBold" panose="020B0502040204020203" pitchFamily="34" charset="0"/>
                <a:ea typeface="+mj-ea"/>
                <a:cs typeface="+mj-cs"/>
              </a:rPr>
              <a:t>Алгоритмы трассировки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2328950"/>
            <a:ext cx="10753343" cy="42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15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17829" y="1932092"/>
            <a:ext cx="3851564" cy="440575"/>
          </a:xfrm>
        </p:spPr>
        <p:txBody>
          <a:bodyPr>
            <a:normAutofit/>
          </a:bodyPr>
          <a:lstStyle/>
          <a:p>
            <a:r>
              <a:rPr lang="ru-RU" dirty="0">
                <a:latin typeface="Bahnschrift Light" panose="020B0502040204020203" pitchFamily="34" charset="0"/>
              </a:rPr>
              <a:t>Алгоритм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smtClean="0">
                <a:latin typeface="Bahnschrift Light" panose="020B0502040204020203" pitchFamily="34" charset="0"/>
              </a:rPr>
              <a:t>Photon Mapping</a:t>
            </a:r>
            <a:endParaRPr lang="ru-RU" dirty="0"/>
          </a:p>
          <a:p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>
                <a:latin typeface="Bahnschrift SemiBold" panose="020B0502040204020203" pitchFamily="34" charset="0"/>
              </a:rPr>
              <a:t>Алгоритмы трассировки</a:t>
            </a:r>
            <a:endParaRPr lang="ru-RU" sz="4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83" y="2372667"/>
            <a:ext cx="8161905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8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06001" y="1909734"/>
            <a:ext cx="10753725" cy="495993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</a:t>
            </a:r>
            <a:r>
              <a:rPr lang="en-US" dirty="0">
                <a:latin typeface="Bahnschrift Light" panose="020B0502040204020203" pitchFamily="34" charset="0"/>
              </a:rPr>
              <a:t> Bidirectional</a:t>
            </a:r>
            <a:r>
              <a:rPr lang="ru-RU" dirty="0">
                <a:latin typeface="Bahnschrift Light" panose="020B0502040204020203" pitchFamily="34" charset="0"/>
              </a:rPr>
              <a:t>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  <a:p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Алгоритмы трассировки</a:t>
            </a:r>
            <a:endParaRPr lang="ru-RU" sz="4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20" y="2405727"/>
            <a:ext cx="8698295" cy="417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E5733-4278-449D-9BAF-C4CE09E1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87665" cy="1658198"/>
          </a:xfrm>
        </p:spPr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</a:t>
            </a:r>
            <a:r>
              <a:rPr lang="ru-RU" dirty="0" smtClean="0">
                <a:latin typeface="Bahnschrift SemiBold" panose="020B0502040204020203" pitchFamily="34" charset="0"/>
              </a:rPr>
              <a:t>сравнения рендеров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0BF99D-7C30-45F7-A846-082F550E8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910779"/>
            <a:ext cx="5420706" cy="3049148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4FED85-3041-486F-B0CD-F76B1D3FDB05}"/>
              </a:ext>
            </a:extLst>
          </p:cNvPr>
          <p:cNvSpPr/>
          <p:nvPr/>
        </p:nvSpPr>
        <p:spPr>
          <a:xfrm>
            <a:off x="762001" y="5008298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C6B1E6E-3E77-48D1-9367-7601E8F5F06B}"/>
              </a:ext>
            </a:extLst>
          </p:cNvPr>
          <p:cNvSpPr/>
          <p:nvPr/>
        </p:nvSpPr>
        <p:spPr>
          <a:xfrm>
            <a:off x="4667014" y="5795334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59" y="1912090"/>
            <a:ext cx="5003030" cy="42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76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B77E5-B45D-4DE9-9955-B18E7351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сравнения рендеров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A2EB27-DA04-43BA-9433-82A5B6A38753}"/>
              </a:ext>
            </a:extLst>
          </p:cNvPr>
          <p:cNvSpPr/>
          <p:nvPr/>
        </p:nvSpPr>
        <p:spPr>
          <a:xfrm>
            <a:off x="1362062" y="6220687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B17A3B-EBB8-4F26-9AC6-19B80BC6ECC1}"/>
              </a:ext>
            </a:extLst>
          </p:cNvPr>
          <p:cNvSpPr/>
          <p:nvPr/>
        </p:nvSpPr>
        <p:spPr>
          <a:xfrm>
            <a:off x="5393489" y="6115610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4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62" y="1801051"/>
            <a:ext cx="3229396" cy="4440420"/>
          </a:xfrm>
        </p:spPr>
      </p:pic>
      <p:pic>
        <p:nvPicPr>
          <p:cNvPr id="2050" name="Picture 2" descr="https://sun1-93.userapi.com/dOzrQrrVRRqKNqZJk2XgMey1_VxAl-yWSL-BbQ/zjLZU9lmTQ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296" y="1786803"/>
            <a:ext cx="6129283" cy="432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98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2427</TotalTime>
  <Words>315</Words>
  <Application>Microsoft Office PowerPoint</Application>
  <PresentationFormat>Широкоэкранный</PresentationFormat>
  <Paragraphs>55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Bahnschrift Light</vt:lpstr>
      <vt:lpstr>Bahnschrift SemiBold</vt:lpstr>
      <vt:lpstr>Calibri Light</vt:lpstr>
      <vt:lpstr>Метрополия</vt:lpstr>
      <vt:lpstr>Сравнение различных реализаций алгоритмов трассировки лучей</vt:lpstr>
      <vt:lpstr>Цели и задачи работы</vt:lpstr>
      <vt:lpstr>Реалистичный рендеринг </vt:lpstr>
      <vt:lpstr>Концепция Physically-Based Rendering</vt:lpstr>
      <vt:lpstr>Алгоритмы трассировки</vt:lpstr>
      <vt:lpstr>Алгоритмы трассировки</vt:lpstr>
      <vt:lpstr>Алгоритмы трассировки</vt:lpstr>
      <vt:lpstr>Сцены для сравнения рендеров</vt:lpstr>
      <vt:lpstr>Сцены для сравнения рендеров</vt:lpstr>
      <vt:lpstr>Сцены для сравнения рендеров</vt:lpstr>
      <vt:lpstr>Результаты</vt:lpstr>
      <vt:lpstr>Результаты</vt:lpstr>
      <vt:lpstr>Результаты</vt:lpstr>
      <vt:lpstr>Результаты</vt:lpstr>
      <vt:lpstr>Выводы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различных реализаций алгоритмов трассировки лучей</dc:title>
  <dc:creator>UserPushka</dc:creator>
  <cp:lastModifiedBy>Борис Гогинян</cp:lastModifiedBy>
  <cp:revision>40</cp:revision>
  <dcterms:created xsi:type="dcterms:W3CDTF">2020-05-11T13:52:25Z</dcterms:created>
  <dcterms:modified xsi:type="dcterms:W3CDTF">2020-05-26T20:18:50Z</dcterms:modified>
</cp:coreProperties>
</file>